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6" r:id="rId3"/>
    <p:sldId id="263" r:id="rId4"/>
    <p:sldId id="276" r:id="rId5"/>
    <p:sldId id="262" r:id="rId6"/>
    <p:sldId id="273" r:id="rId7"/>
    <p:sldId id="275" r:id="rId8"/>
    <p:sldId id="261" r:id="rId9"/>
    <p:sldId id="268" r:id="rId10"/>
    <p:sldId id="270" r:id="rId11"/>
    <p:sldId id="272" r:id="rId12"/>
    <p:sldId id="271" r:id="rId13"/>
    <p:sldId id="269" r:id="rId14"/>
    <p:sldId id="274" r:id="rId1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432D4-3919-BBFF-DAD8-F8769AA25612}" v="28" dt="2024-05-15T16:41:20.733"/>
    <p1510:client id="{9B6855CB-95F1-1E3D-CA1C-D5AE4FEA81F7}" v="35" dt="2024-05-15T16:17:31.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16.05.2024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44099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16.05.2024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7874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16.05.2024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0485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16.05.2024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4431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16.05.2024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968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2072480-10DA-4FB4-BEAE-2A1DEA90F248}" type="datetimeFigureOut">
              <a:rPr lang="tr-TR" smtClean="0"/>
              <a:t>16.05.2024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279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2072480-10DA-4FB4-BEAE-2A1DEA90F248}" type="datetimeFigureOut">
              <a:rPr lang="tr-TR" smtClean="0"/>
              <a:t>16.05.2024</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67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2072480-10DA-4FB4-BEAE-2A1DEA90F248}" type="datetimeFigureOut">
              <a:rPr lang="tr-TR" smtClean="0"/>
              <a:t>16.05.2024</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6148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2072480-10DA-4FB4-BEAE-2A1DEA90F248}" type="datetimeFigureOut">
              <a:rPr lang="tr-TR" smtClean="0"/>
              <a:t>16.05.2024</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419981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16.05.2024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091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16.05.2024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1817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072480-10DA-4FB4-BEAE-2A1DEA90F248}" type="datetimeFigureOut">
              <a:rPr lang="tr-TR" smtClean="0"/>
              <a:t>16.05.2024</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37124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8CA5680-9208-9C26-E2EA-28F6CF1AB85B}"/>
              </a:ext>
            </a:extLst>
          </p:cNvPr>
          <p:cNvSpPr>
            <a:spLocks noGrp="1"/>
          </p:cNvSpPr>
          <p:nvPr/>
        </p:nvSpPr>
        <p:spPr>
          <a:xfrm>
            <a:off x="1524000" y="2040671"/>
            <a:ext cx="9144000" cy="234749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dirty="0">
                <a:solidFill>
                  <a:schemeClr val="bg1"/>
                </a:solidFill>
                <a:latin typeface="Times New Roman"/>
                <a:cs typeface="Times New Roman"/>
              </a:rPr>
              <a:t>EBH </a:t>
            </a:r>
            <a:br>
              <a:rPr lang="tr-TR" dirty="0">
                <a:solidFill>
                  <a:schemeClr val="bg1"/>
                </a:solidFill>
                <a:latin typeface="Times New Roman"/>
              </a:rPr>
            </a:br>
            <a:r>
              <a:rPr lang="tr-TR" dirty="0">
                <a:solidFill>
                  <a:schemeClr val="bg1"/>
                </a:solidFill>
                <a:latin typeface="Times New Roman"/>
                <a:cs typeface="Times New Roman"/>
              </a:rPr>
              <a:t>Restoran Otomasyonu</a:t>
            </a:r>
          </a:p>
        </p:txBody>
      </p:sp>
      <p:cxnSp>
        <p:nvCxnSpPr>
          <p:cNvPr id="4" name="Düz Ok Bağlayıcısı 3">
            <a:extLst>
              <a:ext uri="{FF2B5EF4-FFF2-40B4-BE49-F238E27FC236}">
                <a16:creationId xmlns:a16="http://schemas.microsoft.com/office/drawing/2014/main" id="{988A4C83-8E6D-03F5-933B-9226C855DD8F}"/>
              </a:ext>
            </a:extLst>
          </p:cNvPr>
          <p:cNvCxnSpPr/>
          <p:nvPr/>
        </p:nvCxnSpPr>
        <p:spPr>
          <a:xfrm flipV="1">
            <a:off x="0" y="261552"/>
            <a:ext cx="12191999" cy="29688"/>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6" name="Düz Ok Bağlayıcısı 5">
            <a:extLst>
              <a:ext uri="{FF2B5EF4-FFF2-40B4-BE49-F238E27FC236}">
                <a16:creationId xmlns:a16="http://schemas.microsoft.com/office/drawing/2014/main" id="{988A4C83-8E6D-03F5-933B-9226C855DD8F}"/>
              </a:ext>
            </a:extLst>
          </p:cNvPr>
          <p:cNvCxnSpPr/>
          <p:nvPr/>
        </p:nvCxnSpPr>
        <p:spPr>
          <a:xfrm flipV="1">
            <a:off x="2506" y="6560585"/>
            <a:ext cx="12191999" cy="29688"/>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8" name="Resim 7" descr="metin, yazı tipi, logo, grafik içeren bir resim&#10;&#10;Açıklama otomatik olarak oluşturuldu">
            <a:extLst>
              <a:ext uri="{FF2B5EF4-FFF2-40B4-BE49-F238E27FC236}">
                <a16:creationId xmlns:a16="http://schemas.microsoft.com/office/drawing/2014/main" id="{AEBFED46-167B-EB1D-4CED-892F1363A5AA}"/>
              </a:ext>
            </a:extLst>
          </p:cNvPr>
          <p:cNvPicPr>
            <a:picLocks noChangeAspect="1"/>
          </p:cNvPicPr>
          <p:nvPr/>
        </p:nvPicPr>
        <p:blipFill>
          <a:blip r:embed="rId2"/>
          <a:stretch>
            <a:fillRect/>
          </a:stretch>
        </p:blipFill>
        <p:spPr>
          <a:xfrm>
            <a:off x="3917288" y="656390"/>
            <a:ext cx="4170269" cy="1815433"/>
          </a:xfrm>
          <a:prstGeom prst="rect">
            <a:avLst/>
          </a:prstGeom>
        </p:spPr>
      </p:pic>
      <p:sp>
        <p:nvSpPr>
          <p:cNvPr id="11" name="Metin kutusu 10">
            <a:extLst>
              <a:ext uri="{FF2B5EF4-FFF2-40B4-BE49-F238E27FC236}">
                <a16:creationId xmlns:a16="http://schemas.microsoft.com/office/drawing/2014/main" id="{AE330CDB-68E0-A068-A9F8-518C512793D5}"/>
              </a:ext>
            </a:extLst>
          </p:cNvPr>
          <p:cNvSpPr txBox="1"/>
          <p:nvPr/>
        </p:nvSpPr>
        <p:spPr>
          <a:xfrm>
            <a:off x="2506" y="6198969"/>
            <a:ext cx="6104466" cy="646331"/>
          </a:xfrm>
          <a:prstGeom prst="rect">
            <a:avLst/>
          </a:prstGeom>
          <a:noFill/>
        </p:spPr>
        <p:txBody>
          <a:bodyPr wrap="square">
            <a:spAutoFit/>
          </a:bodyPr>
          <a:lstStyle/>
          <a:p>
            <a:r>
              <a:rPr lang="tr-TR" dirty="0">
                <a:solidFill>
                  <a:schemeClr val="bg1"/>
                </a:solidFill>
              </a:rPr>
              <a:t>Grup 68: Berkay Yüce / Ensar Akbaş / Hakan Aytuğ Fırat</a:t>
            </a:r>
          </a:p>
          <a:p>
            <a:endParaRPr lang="tr-TR" dirty="0"/>
          </a:p>
        </p:txBody>
      </p:sp>
    </p:spTree>
    <p:extLst>
      <p:ext uri="{BB962C8B-B14F-4D97-AF65-F5344CB8AC3E}">
        <p14:creationId xmlns:p14="http://schemas.microsoft.com/office/powerpoint/2010/main" val="1682657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yemek, gıda, ekran görüntüsü, çabuk yemek içeren bir resim&#10;&#10;Açıklama otomatik olarak oluşturuldu">
            <a:extLst>
              <a:ext uri="{FF2B5EF4-FFF2-40B4-BE49-F238E27FC236}">
                <a16:creationId xmlns:a16="http://schemas.microsoft.com/office/drawing/2014/main" id="{D23555DA-C273-84FE-3DB8-BB9ACCCBC27A}"/>
              </a:ext>
            </a:extLst>
          </p:cNvPr>
          <p:cNvPicPr>
            <a:picLocks noChangeAspect="1"/>
          </p:cNvPicPr>
          <p:nvPr/>
        </p:nvPicPr>
        <p:blipFill>
          <a:blip r:embed="rId2"/>
          <a:stretch>
            <a:fillRect/>
          </a:stretch>
        </p:blipFill>
        <p:spPr>
          <a:xfrm>
            <a:off x="98480" y="101600"/>
            <a:ext cx="6206513" cy="5003798"/>
          </a:xfrm>
          <a:prstGeom prst="rect">
            <a:avLst/>
          </a:prstGeom>
        </p:spPr>
      </p:pic>
      <p:sp>
        <p:nvSpPr>
          <p:cNvPr id="4" name="Dikdörtgen 3">
            <a:extLst>
              <a:ext uri="{FF2B5EF4-FFF2-40B4-BE49-F238E27FC236}">
                <a16:creationId xmlns:a16="http://schemas.microsoft.com/office/drawing/2014/main" id="{FBA23C60-ECC5-C67C-D57C-4EE584900ADA}"/>
              </a:ext>
            </a:extLst>
          </p:cNvPr>
          <p:cNvSpPr/>
          <p:nvPr/>
        </p:nvSpPr>
        <p:spPr>
          <a:xfrm>
            <a:off x="100262" y="5237079"/>
            <a:ext cx="6202946" cy="146384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tr-TR">
              <a:solidFill>
                <a:srgbClr val="000000"/>
              </a:solidFill>
              <a:latin typeface="Times New Roman"/>
              <a:ea typeface="Calibri"/>
              <a:cs typeface="Calibri"/>
            </a:endParaRPr>
          </a:p>
          <a:p>
            <a:pPr algn="ctr"/>
            <a:r>
              <a:rPr lang="tr-TR" b="1" dirty="0">
                <a:solidFill>
                  <a:srgbClr val="000000"/>
                </a:solidFill>
                <a:latin typeface="Times New Roman"/>
                <a:ea typeface="Calibri"/>
                <a:cs typeface="Calibri"/>
              </a:rPr>
              <a:t>SİPARİŞ EKRANI</a:t>
            </a:r>
            <a:endParaRPr lang="tr-TR" dirty="0"/>
          </a:p>
          <a:p>
            <a:pPr algn="just"/>
            <a:r>
              <a:rPr lang="tr-TR" dirty="0">
                <a:solidFill>
                  <a:srgbClr val="000000"/>
                </a:solidFill>
                <a:latin typeface="Times New Roman"/>
                <a:ea typeface="Calibri"/>
                <a:cs typeface="Calibri"/>
              </a:rPr>
              <a:t>Seçtiğimiz kategoriye göre ve yöneticinin eklediği ürünlere göre ekranımız değişmektedir. Eğer kullanıcı direkt ana menüden sipariş kısmına tıklarsa masa numarası sipariş ekranına yansımaz.</a:t>
            </a:r>
            <a:endParaRPr lang="tr-TR" dirty="0">
              <a:latin typeface="Times New Roman"/>
              <a:cs typeface="Times New Roman"/>
            </a:endParaRPr>
          </a:p>
          <a:p>
            <a:pPr algn="just"/>
            <a:endParaRPr lang="tr-TR" dirty="0">
              <a:latin typeface="Times New Roman"/>
              <a:cs typeface="Times New Roman"/>
            </a:endParaRPr>
          </a:p>
        </p:txBody>
      </p:sp>
      <p:sp>
        <p:nvSpPr>
          <p:cNvPr id="8" name="Dikdörtgen 7">
            <a:extLst>
              <a:ext uri="{FF2B5EF4-FFF2-40B4-BE49-F238E27FC236}">
                <a16:creationId xmlns:a16="http://schemas.microsoft.com/office/drawing/2014/main" id="{1994D32A-A73D-3A8A-B4DC-F01B63CD7D77}"/>
              </a:ext>
            </a:extLst>
          </p:cNvPr>
          <p:cNvSpPr/>
          <p:nvPr/>
        </p:nvSpPr>
        <p:spPr>
          <a:xfrm>
            <a:off x="6413499" y="5213684"/>
            <a:ext cx="5708315" cy="14838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tr-TR" dirty="0">
              <a:solidFill>
                <a:schemeClr val="tx1"/>
              </a:solidFill>
              <a:latin typeface="Times New Roman"/>
              <a:ea typeface="+mn-lt"/>
              <a:cs typeface="+mn-lt"/>
            </a:endParaRPr>
          </a:p>
          <a:p>
            <a:pPr algn="just"/>
            <a:r>
              <a:rPr lang="tr-TR" dirty="0" err="1">
                <a:solidFill>
                  <a:schemeClr val="tx1"/>
                </a:solidFill>
                <a:latin typeface="Times New Roman"/>
                <a:ea typeface="+mn-lt"/>
                <a:cs typeface="+mn-lt"/>
              </a:rPr>
              <a:t>urunGetir</a:t>
            </a:r>
            <a:r>
              <a:rPr lang="tr-TR" dirty="0">
                <a:solidFill>
                  <a:schemeClr val="tx1"/>
                </a:solidFill>
                <a:latin typeface="Times New Roman"/>
                <a:ea typeface="+mn-lt"/>
                <a:cs typeface="+mn-lt"/>
              </a:rPr>
              <a:t> adlı </a:t>
            </a:r>
            <a:r>
              <a:rPr lang="tr-TR" dirty="0" err="1">
                <a:solidFill>
                  <a:schemeClr val="tx1"/>
                </a:solidFill>
                <a:latin typeface="Times New Roman"/>
                <a:ea typeface="+mn-lt"/>
                <a:cs typeface="+mn-lt"/>
              </a:rPr>
              <a:t>metotumuz</a:t>
            </a:r>
            <a:r>
              <a:rPr lang="tr-TR" dirty="0">
                <a:solidFill>
                  <a:schemeClr val="tx1"/>
                </a:solidFill>
                <a:latin typeface="Times New Roman"/>
                <a:ea typeface="+mn-lt"/>
                <a:cs typeface="+mn-lt"/>
              </a:rPr>
              <a:t> </a:t>
            </a:r>
            <a:r>
              <a:rPr lang="tr-TR" dirty="0" err="1">
                <a:solidFill>
                  <a:schemeClr val="tx1"/>
                </a:solidFill>
                <a:latin typeface="Times New Roman"/>
                <a:ea typeface="+mn-lt"/>
                <a:cs typeface="+mn-lt"/>
              </a:rPr>
              <a:t>int</a:t>
            </a:r>
            <a:r>
              <a:rPr lang="tr-TR" dirty="0">
                <a:solidFill>
                  <a:schemeClr val="tx1"/>
                </a:solidFill>
                <a:latin typeface="Times New Roman"/>
                <a:ea typeface="+mn-lt"/>
                <a:cs typeface="+mn-lt"/>
              </a:rPr>
              <a:t> değerinde bir </a:t>
            </a:r>
            <a:r>
              <a:rPr lang="tr-TR" dirty="0" err="1">
                <a:solidFill>
                  <a:schemeClr val="tx1"/>
                </a:solidFill>
                <a:latin typeface="Times New Roman"/>
                <a:ea typeface="+mn-lt"/>
                <a:cs typeface="+mn-lt"/>
              </a:rPr>
              <a:t>categoryNo</a:t>
            </a:r>
            <a:r>
              <a:rPr lang="tr-TR" dirty="0">
                <a:solidFill>
                  <a:schemeClr val="tx1"/>
                </a:solidFill>
                <a:latin typeface="Times New Roman"/>
                <a:ea typeface="+mn-lt"/>
                <a:cs typeface="+mn-lt"/>
              </a:rPr>
              <a:t> alır ve bu aldığı değeri sorgumuzdaki </a:t>
            </a:r>
            <a:r>
              <a:rPr lang="tr-TR" dirty="0" err="1">
                <a:solidFill>
                  <a:schemeClr val="tx1"/>
                </a:solidFill>
                <a:latin typeface="Times New Roman"/>
                <a:ea typeface="+mn-lt"/>
                <a:cs typeface="+mn-lt"/>
              </a:rPr>
              <a:t>where</a:t>
            </a:r>
            <a:r>
              <a:rPr lang="tr-TR" dirty="0">
                <a:solidFill>
                  <a:schemeClr val="tx1"/>
                </a:solidFill>
                <a:latin typeface="Times New Roman"/>
                <a:ea typeface="+mn-lt"/>
                <a:cs typeface="+mn-lt"/>
              </a:rPr>
              <a:t> kısmının yanına @categoryNo kullanımıyla yazdırılır. Bu sayede ürünün kategorisini seçme işlemi yapılırken tek bir metotla hepsi için yapılmış olur.</a:t>
            </a:r>
            <a:endParaRPr lang="tr-TR" dirty="0">
              <a:solidFill>
                <a:schemeClr val="tx1"/>
              </a:solidFill>
              <a:latin typeface="Times New Roman"/>
              <a:cs typeface="Times New Roman"/>
            </a:endParaRPr>
          </a:p>
          <a:p>
            <a:pPr algn="ctr"/>
            <a:endParaRPr lang="tr-TR" dirty="0">
              <a:solidFill>
                <a:schemeClr val="tx1"/>
              </a:solidFill>
              <a:latin typeface="Times New Roman"/>
              <a:cs typeface="Times New Roman"/>
            </a:endParaRPr>
          </a:p>
        </p:txBody>
      </p:sp>
      <p:pic>
        <p:nvPicPr>
          <p:cNvPr id="10" name="Resim 9" descr="metin, ekran görüntüsü, yazı tipi, çizgi içeren bir resim&#10;&#10;Açıklama otomatik olarak oluşturuldu">
            <a:extLst>
              <a:ext uri="{FF2B5EF4-FFF2-40B4-BE49-F238E27FC236}">
                <a16:creationId xmlns:a16="http://schemas.microsoft.com/office/drawing/2014/main" id="{A2ECDF11-ED8A-0D3A-6090-D756E9BA02EE}"/>
              </a:ext>
            </a:extLst>
          </p:cNvPr>
          <p:cNvPicPr>
            <a:picLocks noChangeAspect="1"/>
          </p:cNvPicPr>
          <p:nvPr/>
        </p:nvPicPr>
        <p:blipFill>
          <a:blip r:embed="rId3"/>
          <a:stretch>
            <a:fillRect/>
          </a:stretch>
        </p:blipFill>
        <p:spPr>
          <a:xfrm>
            <a:off x="6410158" y="104194"/>
            <a:ext cx="5614737" cy="968034"/>
          </a:xfrm>
          <a:prstGeom prst="rect">
            <a:avLst/>
          </a:prstGeom>
        </p:spPr>
      </p:pic>
      <p:pic>
        <p:nvPicPr>
          <p:cNvPr id="11" name="Resim 10" descr="yazı tipi, ekran görüntüsü, metin, grafik içeren bir resim&#10;&#10;Açıklama otomatik olarak oluşturuldu">
            <a:extLst>
              <a:ext uri="{FF2B5EF4-FFF2-40B4-BE49-F238E27FC236}">
                <a16:creationId xmlns:a16="http://schemas.microsoft.com/office/drawing/2014/main" id="{1DABBA93-198B-2EAC-96AC-99BFB27CE4AE}"/>
              </a:ext>
            </a:extLst>
          </p:cNvPr>
          <p:cNvPicPr>
            <a:picLocks noChangeAspect="1"/>
          </p:cNvPicPr>
          <p:nvPr/>
        </p:nvPicPr>
        <p:blipFill>
          <a:blip r:embed="rId4"/>
          <a:stretch>
            <a:fillRect/>
          </a:stretch>
        </p:blipFill>
        <p:spPr>
          <a:xfrm>
            <a:off x="6411829" y="1225383"/>
            <a:ext cx="5604710" cy="971550"/>
          </a:xfrm>
          <a:prstGeom prst="rect">
            <a:avLst/>
          </a:prstGeom>
        </p:spPr>
      </p:pic>
      <p:pic>
        <p:nvPicPr>
          <p:cNvPr id="12" name="Resim 11" descr="metin, ekran görüntüsü, yazı tipi, yazılım içeren bir resim&#10;&#10;Açıklama otomatik olarak oluşturuldu">
            <a:extLst>
              <a:ext uri="{FF2B5EF4-FFF2-40B4-BE49-F238E27FC236}">
                <a16:creationId xmlns:a16="http://schemas.microsoft.com/office/drawing/2014/main" id="{23C0F6A1-5BAC-34A6-ABB6-41B20F1CF883}"/>
              </a:ext>
            </a:extLst>
          </p:cNvPr>
          <p:cNvPicPr>
            <a:picLocks noChangeAspect="1"/>
          </p:cNvPicPr>
          <p:nvPr/>
        </p:nvPicPr>
        <p:blipFill>
          <a:blip r:embed="rId5"/>
          <a:stretch>
            <a:fillRect/>
          </a:stretch>
        </p:blipFill>
        <p:spPr>
          <a:xfrm>
            <a:off x="6410158" y="2374780"/>
            <a:ext cx="5694947" cy="2282227"/>
          </a:xfrm>
          <a:prstGeom prst="rect">
            <a:avLst/>
          </a:prstGeom>
        </p:spPr>
      </p:pic>
      <p:pic>
        <p:nvPicPr>
          <p:cNvPr id="6" name="Resim 5" descr="sebze, biber, dolmalık biber ve acı biber, üretmek, mahsul içeren bir resim&#10;&#10;Açıklama otomatik olarak oluşturuldu">
            <a:extLst>
              <a:ext uri="{FF2B5EF4-FFF2-40B4-BE49-F238E27FC236}">
                <a16:creationId xmlns:a16="http://schemas.microsoft.com/office/drawing/2014/main" id="{A4F4F44B-D9BD-6827-155F-162C6EF559C7}"/>
              </a:ext>
            </a:extLst>
          </p:cNvPr>
          <p:cNvPicPr>
            <a:picLocks noChangeAspect="1"/>
          </p:cNvPicPr>
          <p:nvPr/>
        </p:nvPicPr>
        <p:blipFill>
          <a:blip r:embed="rId6"/>
          <a:stretch>
            <a:fillRect/>
          </a:stretch>
        </p:blipFill>
        <p:spPr>
          <a:xfrm>
            <a:off x="2686050" y="966787"/>
            <a:ext cx="6819900" cy="4924425"/>
          </a:xfrm>
          <a:prstGeom prst="rect">
            <a:avLst/>
          </a:prstGeom>
        </p:spPr>
      </p:pic>
      <p:pic>
        <p:nvPicPr>
          <p:cNvPr id="13" name="Resim 12" descr="sebze, biber, dolmalık biber ve acı biber, üretmek, mahsul içeren bir resim&#10;&#10;Açıklama otomatik olarak oluşturuldu">
            <a:extLst>
              <a:ext uri="{FF2B5EF4-FFF2-40B4-BE49-F238E27FC236}">
                <a16:creationId xmlns:a16="http://schemas.microsoft.com/office/drawing/2014/main" id="{D613ACC8-5404-4FAE-9E92-5B0B0E0B30B6}"/>
              </a:ext>
            </a:extLst>
          </p:cNvPr>
          <p:cNvPicPr>
            <a:picLocks noChangeAspect="1"/>
          </p:cNvPicPr>
          <p:nvPr/>
        </p:nvPicPr>
        <p:blipFill>
          <a:blip r:embed="rId6"/>
          <a:stretch>
            <a:fillRect/>
          </a:stretch>
        </p:blipFill>
        <p:spPr>
          <a:xfrm>
            <a:off x="2686050" y="966787"/>
            <a:ext cx="6819900" cy="4924425"/>
          </a:xfrm>
          <a:prstGeom prst="rect">
            <a:avLst/>
          </a:prstGeom>
        </p:spPr>
      </p:pic>
    </p:spTree>
    <p:extLst>
      <p:ext uri="{BB962C8B-B14F-4D97-AF65-F5344CB8AC3E}">
        <p14:creationId xmlns:p14="http://schemas.microsoft.com/office/powerpoint/2010/main" val="1710172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sebze, biber, dolmalık biber ve acı biber, üretmek, mahsul içeren bir resim&#10;&#10;Açıklama otomatik olarak oluşturuldu">
            <a:extLst>
              <a:ext uri="{FF2B5EF4-FFF2-40B4-BE49-F238E27FC236}">
                <a16:creationId xmlns:a16="http://schemas.microsoft.com/office/drawing/2014/main" id="{A447C193-AEF3-C3F6-A011-976C3315895B}"/>
              </a:ext>
            </a:extLst>
          </p:cNvPr>
          <p:cNvPicPr>
            <a:picLocks noChangeAspect="1"/>
          </p:cNvPicPr>
          <p:nvPr/>
        </p:nvPicPr>
        <p:blipFill>
          <a:blip r:embed="rId2"/>
          <a:stretch>
            <a:fillRect/>
          </a:stretch>
        </p:blipFill>
        <p:spPr>
          <a:xfrm>
            <a:off x="160421" y="207755"/>
            <a:ext cx="6811211" cy="4918488"/>
          </a:xfrm>
          <a:prstGeom prst="rect">
            <a:avLst/>
          </a:prstGeom>
        </p:spPr>
      </p:pic>
      <p:sp>
        <p:nvSpPr>
          <p:cNvPr id="4" name="Dikdörtgen 3">
            <a:extLst>
              <a:ext uri="{FF2B5EF4-FFF2-40B4-BE49-F238E27FC236}">
                <a16:creationId xmlns:a16="http://schemas.microsoft.com/office/drawing/2014/main" id="{B391779D-A3AA-49D5-0470-E85EDFABD803}"/>
              </a:ext>
            </a:extLst>
          </p:cNvPr>
          <p:cNvSpPr/>
          <p:nvPr/>
        </p:nvSpPr>
        <p:spPr>
          <a:xfrm>
            <a:off x="160421" y="5217026"/>
            <a:ext cx="6811210" cy="14237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tx1"/>
                </a:solidFill>
                <a:latin typeface="Times New Roman"/>
                <a:cs typeface="Times New Roman"/>
              </a:rPr>
              <a:t>ÜRÜN EKLEME SAYFASI</a:t>
            </a:r>
          </a:p>
          <a:p>
            <a:pPr algn="just"/>
            <a:r>
              <a:rPr lang="tr-TR" dirty="0">
                <a:solidFill>
                  <a:srgbClr val="000000"/>
                </a:solidFill>
                <a:latin typeface="Times New Roman"/>
                <a:cs typeface="Times New Roman"/>
              </a:rPr>
              <a:t>Sadece admin kullanıcısı tarafından görüntülenebilen bu sayfada admin bilgileri resimdeki gibi girildikten sonra yeni ürün eklenmiş olur. Admin aynı zamanda ürün silme işlemini de gerçekleştirebilir.</a:t>
            </a:r>
          </a:p>
        </p:txBody>
      </p:sp>
      <p:pic>
        <p:nvPicPr>
          <p:cNvPr id="6" name="Resim 5">
            <a:extLst>
              <a:ext uri="{FF2B5EF4-FFF2-40B4-BE49-F238E27FC236}">
                <a16:creationId xmlns:a16="http://schemas.microsoft.com/office/drawing/2014/main" id="{B7703604-B490-B95C-0FA6-21DAF30BEFAC}"/>
              </a:ext>
            </a:extLst>
          </p:cNvPr>
          <p:cNvPicPr>
            <a:picLocks noChangeAspect="1"/>
          </p:cNvPicPr>
          <p:nvPr/>
        </p:nvPicPr>
        <p:blipFill>
          <a:blip r:embed="rId3"/>
          <a:stretch>
            <a:fillRect/>
          </a:stretch>
        </p:blipFill>
        <p:spPr>
          <a:xfrm>
            <a:off x="7195386" y="207796"/>
            <a:ext cx="4973386" cy="466725"/>
          </a:xfrm>
          <a:prstGeom prst="rect">
            <a:avLst/>
          </a:prstGeom>
        </p:spPr>
      </p:pic>
      <p:pic>
        <p:nvPicPr>
          <p:cNvPr id="8" name="Resim 7">
            <a:extLst>
              <a:ext uri="{FF2B5EF4-FFF2-40B4-BE49-F238E27FC236}">
                <a16:creationId xmlns:a16="http://schemas.microsoft.com/office/drawing/2014/main" id="{A1F78B92-44C8-DC92-7C5A-7A35ED14DFEF}"/>
              </a:ext>
            </a:extLst>
          </p:cNvPr>
          <p:cNvPicPr>
            <a:picLocks noChangeAspect="1"/>
          </p:cNvPicPr>
          <p:nvPr/>
        </p:nvPicPr>
        <p:blipFill>
          <a:blip r:embed="rId4"/>
          <a:stretch>
            <a:fillRect/>
          </a:stretch>
        </p:blipFill>
        <p:spPr>
          <a:xfrm>
            <a:off x="7158789" y="825561"/>
            <a:ext cx="5013159" cy="568039"/>
          </a:xfrm>
          <a:prstGeom prst="rect">
            <a:avLst/>
          </a:prstGeom>
        </p:spPr>
      </p:pic>
      <p:sp>
        <p:nvSpPr>
          <p:cNvPr id="10" name="Dikdörtgen 9">
            <a:extLst>
              <a:ext uri="{FF2B5EF4-FFF2-40B4-BE49-F238E27FC236}">
                <a16:creationId xmlns:a16="http://schemas.microsoft.com/office/drawing/2014/main" id="{3D54966E-4C92-C16A-56A8-DF1035B891DD}"/>
              </a:ext>
            </a:extLst>
          </p:cNvPr>
          <p:cNvSpPr/>
          <p:nvPr/>
        </p:nvSpPr>
        <p:spPr>
          <a:xfrm>
            <a:off x="7158789" y="1654341"/>
            <a:ext cx="4959683" cy="6216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tr-TR">
                <a:solidFill>
                  <a:schemeClr val="tx1"/>
                </a:solidFill>
                <a:latin typeface="Times New Roman"/>
                <a:cs typeface="Times New Roman"/>
              </a:rPr>
              <a:t>Admin yeni ürün resmi eklerken yukarıdaki kod parçası işlem yapmaktadır.</a:t>
            </a:r>
            <a:endParaRPr lang="tr-TR"/>
          </a:p>
        </p:txBody>
      </p:sp>
    </p:spTree>
    <p:extLst>
      <p:ext uri="{BB962C8B-B14F-4D97-AF65-F5344CB8AC3E}">
        <p14:creationId xmlns:p14="http://schemas.microsoft.com/office/powerpoint/2010/main" val="1805383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diyagram, paralel içeren bir resim&#10;&#10;Açıklama otomatik olarak oluşturuldu">
            <a:extLst>
              <a:ext uri="{FF2B5EF4-FFF2-40B4-BE49-F238E27FC236}">
                <a16:creationId xmlns:a16="http://schemas.microsoft.com/office/drawing/2014/main" id="{4091AE8A-363D-B229-58D0-ACB0E8DF4AA7}"/>
              </a:ext>
            </a:extLst>
          </p:cNvPr>
          <p:cNvPicPr>
            <a:picLocks noChangeAspect="1"/>
          </p:cNvPicPr>
          <p:nvPr/>
        </p:nvPicPr>
        <p:blipFill>
          <a:blip r:embed="rId2"/>
          <a:stretch>
            <a:fillRect/>
          </a:stretch>
        </p:blipFill>
        <p:spPr>
          <a:xfrm>
            <a:off x="1871569" y="141705"/>
            <a:ext cx="8442175" cy="6574589"/>
          </a:xfrm>
          <a:prstGeom prst="rect">
            <a:avLst/>
          </a:prstGeom>
        </p:spPr>
      </p:pic>
    </p:spTree>
    <p:extLst>
      <p:ext uri="{BB962C8B-B14F-4D97-AF65-F5344CB8AC3E}">
        <p14:creationId xmlns:p14="http://schemas.microsoft.com/office/powerpoint/2010/main" val="3875926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yazı tipi, sayı, numara içeren bir resim&#10;&#10;Açıklama otomatik olarak oluşturuldu">
            <a:extLst>
              <a:ext uri="{FF2B5EF4-FFF2-40B4-BE49-F238E27FC236}">
                <a16:creationId xmlns:a16="http://schemas.microsoft.com/office/drawing/2014/main" id="{168A6F70-3B6F-EEA7-6CCB-1AC3601820E7}"/>
              </a:ext>
            </a:extLst>
          </p:cNvPr>
          <p:cNvPicPr>
            <a:picLocks noChangeAspect="1"/>
          </p:cNvPicPr>
          <p:nvPr/>
        </p:nvPicPr>
        <p:blipFill>
          <a:blip r:embed="rId2"/>
          <a:stretch>
            <a:fillRect/>
          </a:stretch>
        </p:blipFill>
        <p:spPr>
          <a:xfrm>
            <a:off x="228012" y="201863"/>
            <a:ext cx="6093746" cy="3816285"/>
          </a:xfrm>
          <a:prstGeom prst="rect">
            <a:avLst/>
          </a:prstGeom>
        </p:spPr>
      </p:pic>
      <p:pic>
        <p:nvPicPr>
          <p:cNvPr id="4" name="Resim 3" descr="metin, yazı tipi, çizgi, sayı, numara içeren bir resim&#10;&#10;Açıklama otomatik olarak oluşturuldu">
            <a:extLst>
              <a:ext uri="{FF2B5EF4-FFF2-40B4-BE49-F238E27FC236}">
                <a16:creationId xmlns:a16="http://schemas.microsoft.com/office/drawing/2014/main" id="{3D632971-8C44-26E1-0191-8BCE98625257}"/>
              </a:ext>
            </a:extLst>
          </p:cNvPr>
          <p:cNvPicPr>
            <a:picLocks noChangeAspect="1"/>
          </p:cNvPicPr>
          <p:nvPr/>
        </p:nvPicPr>
        <p:blipFill>
          <a:blip r:embed="rId3"/>
          <a:stretch>
            <a:fillRect/>
          </a:stretch>
        </p:blipFill>
        <p:spPr>
          <a:xfrm>
            <a:off x="228986" y="4283483"/>
            <a:ext cx="6096000" cy="2090559"/>
          </a:xfrm>
          <a:prstGeom prst="rect">
            <a:avLst/>
          </a:prstGeom>
        </p:spPr>
      </p:pic>
      <p:sp>
        <p:nvSpPr>
          <p:cNvPr id="6" name="Dikdörtgen 5">
            <a:extLst>
              <a:ext uri="{FF2B5EF4-FFF2-40B4-BE49-F238E27FC236}">
                <a16:creationId xmlns:a16="http://schemas.microsoft.com/office/drawing/2014/main" id="{480AD702-6EB4-E813-590A-1C49BC8AE932}"/>
              </a:ext>
            </a:extLst>
          </p:cNvPr>
          <p:cNvSpPr/>
          <p:nvPr/>
        </p:nvSpPr>
        <p:spPr>
          <a:xfrm>
            <a:off x="6737684" y="207210"/>
            <a:ext cx="5133473" cy="3823368"/>
          </a:xfrm>
          <a:prstGeom prst="rect">
            <a:avLst/>
          </a:prstGeom>
          <a:solidFill>
            <a:schemeClr val="bg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tr-TR" sz="1600" dirty="0">
                <a:solidFill>
                  <a:schemeClr val="tx1"/>
                </a:solidFill>
                <a:latin typeface="Times New Roman"/>
                <a:ea typeface="Söhne"/>
                <a:cs typeface="Söhne"/>
              </a:rPr>
              <a:t>Bir </a:t>
            </a:r>
            <a:r>
              <a:rPr lang="tr-TR" sz="1600" err="1">
                <a:solidFill>
                  <a:schemeClr val="tx1"/>
                </a:solidFill>
                <a:latin typeface="Times New Roman"/>
                <a:ea typeface="Söhne"/>
                <a:cs typeface="Söhne"/>
              </a:rPr>
              <a:t>trigger</a:t>
            </a:r>
            <a:r>
              <a:rPr lang="tr-TR" sz="1600" dirty="0">
                <a:solidFill>
                  <a:schemeClr val="tx1"/>
                </a:solidFill>
                <a:latin typeface="Times New Roman"/>
                <a:ea typeface="Söhne"/>
                <a:cs typeface="Söhne"/>
              </a:rPr>
              <a:t> (tetikleyici), belirli bir </a:t>
            </a:r>
            <a:r>
              <a:rPr lang="tr-TR" sz="1600" err="1">
                <a:solidFill>
                  <a:schemeClr val="tx1"/>
                </a:solidFill>
                <a:latin typeface="Times New Roman"/>
                <a:ea typeface="Söhne"/>
                <a:cs typeface="Söhne"/>
              </a:rPr>
              <a:t>veritabanı</a:t>
            </a:r>
            <a:r>
              <a:rPr lang="tr-TR" sz="1600" dirty="0">
                <a:solidFill>
                  <a:schemeClr val="tx1"/>
                </a:solidFill>
                <a:latin typeface="Times New Roman"/>
                <a:ea typeface="Söhne"/>
                <a:cs typeface="Söhne"/>
              </a:rPr>
              <a:t> olayının (örneğin, bir tabloya ekleme, güncelleme veya silme işlemi) gerçekleştiği zaman belirli bir işlemin otomatik olarak çalışmasını sağlayan bir </a:t>
            </a:r>
            <a:r>
              <a:rPr lang="tr-TR" sz="1600" err="1">
                <a:solidFill>
                  <a:schemeClr val="tx1"/>
                </a:solidFill>
                <a:latin typeface="Times New Roman"/>
                <a:ea typeface="Söhne"/>
                <a:cs typeface="Söhne"/>
              </a:rPr>
              <a:t>veritabanı</a:t>
            </a:r>
            <a:r>
              <a:rPr lang="tr-TR" sz="1600" dirty="0">
                <a:solidFill>
                  <a:schemeClr val="tx1"/>
                </a:solidFill>
                <a:latin typeface="Times New Roman"/>
                <a:ea typeface="Söhne"/>
                <a:cs typeface="Söhne"/>
              </a:rPr>
              <a:t> nesnesidir.</a:t>
            </a:r>
            <a:endParaRPr lang="tr-TR"/>
          </a:p>
          <a:p>
            <a:pPr algn="just"/>
            <a:r>
              <a:rPr lang="tr-TR" sz="1600" dirty="0">
                <a:solidFill>
                  <a:schemeClr val="tx1"/>
                </a:solidFill>
                <a:latin typeface="Times New Roman"/>
                <a:ea typeface="Söhne"/>
                <a:cs typeface="Söhne"/>
              </a:rPr>
              <a:t>Temel olarak, </a:t>
            </a:r>
            <a:r>
              <a:rPr lang="tr-TR" sz="1600" err="1">
                <a:solidFill>
                  <a:schemeClr val="tx1"/>
                </a:solidFill>
                <a:latin typeface="Times New Roman"/>
                <a:ea typeface="Söhne"/>
                <a:cs typeface="Söhne"/>
              </a:rPr>
              <a:t>trigger'lar</a:t>
            </a:r>
            <a:r>
              <a:rPr lang="tr-TR" sz="1600" dirty="0">
                <a:solidFill>
                  <a:schemeClr val="tx1"/>
                </a:solidFill>
                <a:latin typeface="Times New Roman"/>
                <a:ea typeface="Söhne"/>
                <a:cs typeface="Söhne"/>
              </a:rPr>
              <a:t>, bir tabloya yapılan değişiklikler üzerinde denetim sağlar. Örneğin, bir kullanıcı bir tabloya yeni bir kayıt eklediğinde, bu işlemi izleyen bir </a:t>
            </a:r>
            <a:r>
              <a:rPr lang="tr-TR" sz="1600" err="1">
                <a:solidFill>
                  <a:schemeClr val="tx1"/>
                </a:solidFill>
                <a:latin typeface="Times New Roman"/>
                <a:ea typeface="Söhne"/>
                <a:cs typeface="Söhne"/>
              </a:rPr>
              <a:t>trigger</a:t>
            </a:r>
            <a:r>
              <a:rPr lang="tr-TR" sz="1600" dirty="0">
                <a:solidFill>
                  <a:schemeClr val="tx1"/>
                </a:solidFill>
                <a:latin typeface="Times New Roman"/>
                <a:ea typeface="Söhne"/>
                <a:cs typeface="Söhne"/>
              </a:rPr>
              <a:t>, başka bir tabloya veya tablolara otomatik olarak bir veya daha fazla işlem gerçekleştirebilir.</a:t>
            </a:r>
          </a:p>
          <a:p>
            <a:pPr algn="just"/>
            <a:r>
              <a:rPr lang="tr-TR" sz="1600" err="1">
                <a:solidFill>
                  <a:schemeClr val="tx1"/>
                </a:solidFill>
                <a:latin typeface="Times New Roman"/>
                <a:ea typeface="Söhne"/>
                <a:cs typeface="Söhne"/>
              </a:rPr>
              <a:t>Trigger'lar</a:t>
            </a:r>
            <a:r>
              <a:rPr lang="tr-TR" sz="1600" dirty="0">
                <a:solidFill>
                  <a:schemeClr val="tx1"/>
                </a:solidFill>
                <a:latin typeface="Times New Roman"/>
                <a:ea typeface="Söhne"/>
                <a:cs typeface="Söhne"/>
              </a:rPr>
              <a:t>, </a:t>
            </a:r>
            <a:r>
              <a:rPr lang="tr-TR" sz="1600" err="1">
                <a:solidFill>
                  <a:schemeClr val="tx1"/>
                </a:solidFill>
                <a:latin typeface="Times New Roman"/>
                <a:ea typeface="Söhne"/>
                <a:cs typeface="Söhne"/>
              </a:rPr>
              <a:t>veritabanı</a:t>
            </a:r>
            <a:r>
              <a:rPr lang="tr-TR" sz="1600" dirty="0">
                <a:solidFill>
                  <a:schemeClr val="tx1"/>
                </a:solidFill>
                <a:latin typeface="Times New Roman"/>
                <a:ea typeface="Söhne"/>
                <a:cs typeface="Söhne"/>
              </a:rPr>
              <a:t> bütünlüğünü korumak, veri güncelleme işlemlerini denetlemek veya belirli bir iş mantığını uygulamak gibi çeşitli amaçlar için kullanılabilir. Birçok </a:t>
            </a:r>
            <a:r>
              <a:rPr lang="tr-TR" sz="1600" err="1">
                <a:solidFill>
                  <a:schemeClr val="tx1"/>
                </a:solidFill>
                <a:latin typeface="Times New Roman"/>
                <a:ea typeface="Söhne"/>
                <a:cs typeface="Söhne"/>
              </a:rPr>
              <a:t>veritabanı</a:t>
            </a:r>
            <a:r>
              <a:rPr lang="tr-TR" sz="1600" dirty="0">
                <a:solidFill>
                  <a:schemeClr val="tx1"/>
                </a:solidFill>
                <a:latin typeface="Times New Roman"/>
                <a:ea typeface="Söhne"/>
                <a:cs typeface="Söhne"/>
              </a:rPr>
              <a:t> yönetim sistemlerinde (RDBMS) desteklenirler ve SQL dilinde tanımlanırlar.</a:t>
            </a:r>
            <a:endParaRPr lang="tr-TR" sz="1600">
              <a:solidFill>
                <a:schemeClr val="tx1"/>
              </a:solidFill>
              <a:latin typeface="Times New Roman"/>
              <a:cs typeface="Times New Roman"/>
            </a:endParaRPr>
          </a:p>
        </p:txBody>
      </p:sp>
    </p:spTree>
    <p:extLst>
      <p:ext uri="{BB962C8B-B14F-4D97-AF65-F5344CB8AC3E}">
        <p14:creationId xmlns:p14="http://schemas.microsoft.com/office/powerpoint/2010/main" val="2560779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yazı tipi, sayı, numara içeren bir resim&#10;&#10;Açıklama otomatik olarak oluşturuldu">
            <a:extLst>
              <a:ext uri="{FF2B5EF4-FFF2-40B4-BE49-F238E27FC236}">
                <a16:creationId xmlns:a16="http://schemas.microsoft.com/office/drawing/2014/main" id="{9D741933-E5A8-CF64-C493-48CF58A9F03C}"/>
              </a:ext>
            </a:extLst>
          </p:cNvPr>
          <p:cNvPicPr>
            <a:picLocks noChangeAspect="1"/>
          </p:cNvPicPr>
          <p:nvPr/>
        </p:nvPicPr>
        <p:blipFill>
          <a:blip r:embed="rId2"/>
          <a:stretch>
            <a:fillRect/>
          </a:stretch>
        </p:blipFill>
        <p:spPr>
          <a:xfrm>
            <a:off x="274053" y="212090"/>
            <a:ext cx="6911473" cy="1982135"/>
          </a:xfrm>
          <a:prstGeom prst="rect">
            <a:avLst/>
          </a:prstGeom>
        </p:spPr>
      </p:pic>
      <p:pic>
        <p:nvPicPr>
          <p:cNvPr id="4" name="Resim 3" descr="metin, ekran görüntüsü, yazı tipi, sayı, numara içeren bir resim&#10;&#10;Açıklama otomatik olarak oluşturuldu">
            <a:extLst>
              <a:ext uri="{FF2B5EF4-FFF2-40B4-BE49-F238E27FC236}">
                <a16:creationId xmlns:a16="http://schemas.microsoft.com/office/drawing/2014/main" id="{8D9E2A78-C950-EF27-AB03-ADF82A0FE89F}"/>
              </a:ext>
            </a:extLst>
          </p:cNvPr>
          <p:cNvPicPr>
            <a:picLocks noChangeAspect="1"/>
          </p:cNvPicPr>
          <p:nvPr/>
        </p:nvPicPr>
        <p:blipFill>
          <a:blip r:embed="rId3"/>
          <a:stretch>
            <a:fillRect/>
          </a:stretch>
        </p:blipFill>
        <p:spPr>
          <a:xfrm>
            <a:off x="281632" y="2400404"/>
            <a:ext cx="6901757" cy="2059534"/>
          </a:xfrm>
          <a:prstGeom prst="rect">
            <a:avLst/>
          </a:prstGeom>
        </p:spPr>
      </p:pic>
      <p:sp>
        <p:nvSpPr>
          <p:cNvPr id="6" name="Dikdörtgen 5">
            <a:extLst>
              <a:ext uri="{FF2B5EF4-FFF2-40B4-BE49-F238E27FC236}">
                <a16:creationId xmlns:a16="http://schemas.microsoft.com/office/drawing/2014/main" id="{C1617883-B15C-7A8B-70E9-78EF89C0A65E}"/>
              </a:ext>
            </a:extLst>
          </p:cNvPr>
          <p:cNvSpPr/>
          <p:nvPr/>
        </p:nvSpPr>
        <p:spPr>
          <a:xfrm>
            <a:off x="7439526" y="217237"/>
            <a:ext cx="4491789" cy="46789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tr-TR" sz="1600" dirty="0">
              <a:solidFill>
                <a:schemeClr val="tx1"/>
              </a:solidFill>
              <a:latin typeface="Times New Roman"/>
              <a:ea typeface="+mn-lt"/>
              <a:cs typeface="+mn-lt"/>
            </a:endParaRPr>
          </a:p>
          <a:p>
            <a:pPr algn="just"/>
            <a:r>
              <a:rPr lang="tr-TR" sz="1600" dirty="0">
                <a:solidFill>
                  <a:schemeClr val="tx1"/>
                </a:solidFill>
                <a:latin typeface="Times New Roman"/>
                <a:ea typeface="+mn-lt"/>
                <a:cs typeface="+mn-lt"/>
              </a:rPr>
              <a:t>Bir </a:t>
            </a:r>
            <a:r>
              <a:rPr lang="tr-TR" sz="1600" err="1">
                <a:solidFill>
                  <a:schemeClr val="tx1"/>
                </a:solidFill>
                <a:latin typeface="Times New Roman"/>
                <a:ea typeface="+mn-lt"/>
                <a:cs typeface="+mn-lt"/>
              </a:rPr>
              <a:t>view</a:t>
            </a:r>
            <a:r>
              <a:rPr lang="tr-TR" sz="1600" dirty="0">
                <a:solidFill>
                  <a:schemeClr val="tx1"/>
                </a:solidFill>
                <a:latin typeface="Times New Roman"/>
                <a:ea typeface="+mn-lt"/>
                <a:cs typeface="+mn-lt"/>
              </a:rPr>
              <a:t> (görünüm), bir veya birden fazla tablodan gelen verilere dayalı sanal bir tablodur. Gerçek bir tablo gibi davranır, ancak </a:t>
            </a:r>
            <a:r>
              <a:rPr lang="tr-TR" sz="1600" err="1">
                <a:solidFill>
                  <a:schemeClr val="tx1"/>
                </a:solidFill>
                <a:latin typeface="Times New Roman"/>
                <a:ea typeface="+mn-lt"/>
                <a:cs typeface="+mn-lt"/>
              </a:rPr>
              <a:t>veritabanında</a:t>
            </a:r>
            <a:r>
              <a:rPr lang="tr-TR" sz="1600" dirty="0">
                <a:solidFill>
                  <a:schemeClr val="tx1"/>
                </a:solidFill>
                <a:latin typeface="Times New Roman"/>
                <a:ea typeface="+mn-lt"/>
                <a:cs typeface="+mn-lt"/>
              </a:rPr>
              <a:t> fiziksel olarak depolanmaz. Bunun yerine, </a:t>
            </a:r>
            <a:r>
              <a:rPr lang="tr-TR" sz="1600" err="1">
                <a:solidFill>
                  <a:schemeClr val="tx1"/>
                </a:solidFill>
                <a:latin typeface="Times New Roman"/>
                <a:ea typeface="+mn-lt"/>
                <a:cs typeface="+mn-lt"/>
              </a:rPr>
              <a:t>view</a:t>
            </a:r>
            <a:r>
              <a:rPr lang="tr-TR" sz="1600" dirty="0">
                <a:solidFill>
                  <a:schemeClr val="tx1"/>
                </a:solidFill>
                <a:latin typeface="Times New Roman"/>
                <a:ea typeface="+mn-lt"/>
                <a:cs typeface="+mn-lt"/>
              </a:rPr>
              <a:t>, belirli bir sorgunun sonucuna dayanarak verileri dinamik olarak oluşturur.</a:t>
            </a:r>
            <a:endParaRPr lang="tr-TR" sz="1600" dirty="0">
              <a:solidFill>
                <a:schemeClr val="tx1"/>
              </a:solidFill>
              <a:latin typeface="Times New Roman"/>
              <a:cs typeface="Times New Roman"/>
            </a:endParaRPr>
          </a:p>
          <a:p>
            <a:pPr algn="just"/>
            <a:r>
              <a:rPr lang="tr-TR" sz="1600" err="1">
                <a:solidFill>
                  <a:schemeClr val="tx1"/>
                </a:solidFill>
                <a:latin typeface="Times New Roman"/>
                <a:ea typeface="+mn-lt"/>
                <a:cs typeface="+mn-lt"/>
              </a:rPr>
              <a:t>View'ler</a:t>
            </a:r>
            <a:r>
              <a:rPr lang="tr-TR" sz="1600" dirty="0">
                <a:solidFill>
                  <a:schemeClr val="tx1"/>
                </a:solidFill>
                <a:latin typeface="Times New Roman"/>
                <a:ea typeface="+mn-lt"/>
                <a:cs typeface="+mn-lt"/>
              </a:rPr>
              <a:t>, veri güvenliği sağlamak, karmaşık sorguları basitleştirmek, veri erişimini standartlaştırmak ve genel performansı artırmak için kullanılabilir. Bir </a:t>
            </a:r>
            <a:r>
              <a:rPr lang="tr-TR" sz="1600" err="1">
                <a:solidFill>
                  <a:schemeClr val="tx1"/>
                </a:solidFill>
                <a:latin typeface="Times New Roman"/>
                <a:ea typeface="+mn-lt"/>
                <a:cs typeface="+mn-lt"/>
              </a:rPr>
              <a:t>veritabanı</a:t>
            </a:r>
            <a:r>
              <a:rPr lang="tr-TR" sz="1600" dirty="0">
                <a:solidFill>
                  <a:schemeClr val="tx1"/>
                </a:solidFill>
                <a:latin typeface="Times New Roman"/>
                <a:ea typeface="+mn-lt"/>
                <a:cs typeface="+mn-lt"/>
              </a:rPr>
              <a:t> kullanıcısının belirli bir tablodan sadece belirli sütunları görmesine izin vermek gibi güvenlik kuralları uygulamak için yaygın olarak kullanılırlar.</a:t>
            </a:r>
            <a:endParaRPr lang="tr-TR" sz="1600" dirty="0">
              <a:solidFill>
                <a:schemeClr val="tx1"/>
              </a:solidFill>
              <a:latin typeface="Times New Roman"/>
              <a:cs typeface="Times New Roman"/>
            </a:endParaRPr>
          </a:p>
          <a:p>
            <a:pPr algn="just"/>
            <a:r>
              <a:rPr lang="tr-TR" sz="1600" dirty="0">
                <a:solidFill>
                  <a:schemeClr val="tx1"/>
                </a:solidFill>
                <a:latin typeface="Times New Roman"/>
                <a:ea typeface="+mn-lt"/>
                <a:cs typeface="+mn-lt"/>
              </a:rPr>
              <a:t>Ayrıca, </a:t>
            </a:r>
            <a:r>
              <a:rPr lang="tr-TR" sz="1600" err="1">
                <a:solidFill>
                  <a:schemeClr val="tx1"/>
                </a:solidFill>
                <a:latin typeface="Times New Roman"/>
                <a:ea typeface="+mn-lt"/>
                <a:cs typeface="+mn-lt"/>
              </a:rPr>
              <a:t>view'ler</a:t>
            </a:r>
            <a:r>
              <a:rPr lang="tr-TR" sz="1600" dirty="0">
                <a:solidFill>
                  <a:schemeClr val="tx1"/>
                </a:solidFill>
                <a:latin typeface="Times New Roman"/>
                <a:ea typeface="+mn-lt"/>
                <a:cs typeface="+mn-lt"/>
              </a:rPr>
              <a:t>, birden fazla tablonun birleştirilmiş verilerini tek bir mantıksal birim olarak sunmak için de kullanılabilir. Örneğin, bir satışlar tablosuyla bir müşteri tablosunun birleştirilmiş verilerine dayanan bir </a:t>
            </a:r>
            <a:r>
              <a:rPr lang="tr-TR" sz="1600" err="1">
                <a:solidFill>
                  <a:schemeClr val="tx1"/>
                </a:solidFill>
                <a:latin typeface="Times New Roman"/>
                <a:ea typeface="+mn-lt"/>
                <a:cs typeface="+mn-lt"/>
              </a:rPr>
              <a:t>view</a:t>
            </a:r>
            <a:r>
              <a:rPr lang="tr-TR" sz="1600" dirty="0">
                <a:solidFill>
                  <a:schemeClr val="tx1"/>
                </a:solidFill>
                <a:latin typeface="Times New Roman"/>
                <a:ea typeface="+mn-lt"/>
                <a:cs typeface="+mn-lt"/>
              </a:rPr>
              <a:t>, satışlarla ilgili müşteri bilgilerini kolayca görüntülemek için kullanılabilir.</a:t>
            </a:r>
            <a:endParaRPr lang="tr-TR" sz="1600" dirty="0">
              <a:solidFill>
                <a:schemeClr val="tx1"/>
              </a:solidFill>
              <a:latin typeface="Times New Roman"/>
              <a:cs typeface="Times New Roman"/>
            </a:endParaRPr>
          </a:p>
          <a:p>
            <a:pPr algn="just"/>
            <a:endParaRPr lang="tr-TR" sz="1600" dirty="0">
              <a:solidFill>
                <a:schemeClr val="tx1"/>
              </a:solidFill>
              <a:latin typeface="Times New Roman"/>
              <a:cs typeface="Times New Roman"/>
            </a:endParaRPr>
          </a:p>
        </p:txBody>
      </p:sp>
    </p:spTree>
    <p:extLst>
      <p:ext uri="{BB962C8B-B14F-4D97-AF65-F5344CB8AC3E}">
        <p14:creationId xmlns:p14="http://schemas.microsoft.com/office/powerpoint/2010/main" val="856364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metin, yazı tipi, grafik, logo içeren bir resim&#10;&#10;Açıklama otomatik olarak oluşturuldu">
            <a:extLst>
              <a:ext uri="{FF2B5EF4-FFF2-40B4-BE49-F238E27FC236}">
                <a16:creationId xmlns:a16="http://schemas.microsoft.com/office/drawing/2014/main" id="{6F7BDE56-2AE8-E75F-2BE9-71D99CE88840}"/>
              </a:ext>
            </a:extLst>
          </p:cNvPr>
          <p:cNvPicPr>
            <a:picLocks noChangeAspect="1"/>
          </p:cNvPicPr>
          <p:nvPr/>
        </p:nvPicPr>
        <p:blipFill>
          <a:blip r:embed="rId2"/>
          <a:stretch>
            <a:fillRect/>
          </a:stretch>
        </p:blipFill>
        <p:spPr>
          <a:xfrm>
            <a:off x="186656" y="197101"/>
            <a:ext cx="4171950" cy="1838325"/>
          </a:xfrm>
          <a:prstGeom prst="rect">
            <a:avLst/>
          </a:prstGeom>
        </p:spPr>
      </p:pic>
      <p:pic>
        <p:nvPicPr>
          <p:cNvPr id="8" name="Resim 7" descr="metin, ekran görüntüsü, yazılım içeren bir resim&#10;&#10;Açıklama otomatik olarak oluşturuldu">
            <a:extLst>
              <a:ext uri="{FF2B5EF4-FFF2-40B4-BE49-F238E27FC236}">
                <a16:creationId xmlns:a16="http://schemas.microsoft.com/office/drawing/2014/main" id="{79403638-2367-CF8C-6257-648DD4231DAF}"/>
              </a:ext>
            </a:extLst>
          </p:cNvPr>
          <p:cNvPicPr>
            <a:picLocks noChangeAspect="1"/>
          </p:cNvPicPr>
          <p:nvPr/>
        </p:nvPicPr>
        <p:blipFill>
          <a:blip r:embed="rId3"/>
          <a:stretch>
            <a:fillRect/>
          </a:stretch>
        </p:blipFill>
        <p:spPr>
          <a:xfrm>
            <a:off x="175210" y="2250156"/>
            <a:ext cx="4181475" cy="3400425"/>
          </a:xfrm>
          <a:prstGeom prst="rect">
            <a:avLst/>
          </a:prstGeom>
        </p:spPr>
      </p:pic>
      <p:sp>
        <p:nvSpPr>
          <p:cNvPr id="10" name="Dikdörtgen 9">
            <a:extLst>
              <a:ext uri="{FF2B5EF4-FFF2-40B4-BE49-F238E27FC236}">
                <a16:creationId xmlns:a16="http://schemas.microsoft.com/office/drawing/2014/main" id="{CF76D453-E5DC-32F6-CF6B-5B58B4830DB5}"/>
              </a:ext>
            </a:extLst>
          </p:cNvPr>
          <p:cNvSpPr/>
          <p:nvPr/>
        </p:nvSpPr>
        <p:spPr>
          <a:xfrm>
            <a:off x="4538578" y="2907632"/>
            <a:ext cx="6757736" cy="22926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tx1"/>
                </a:solidFill>
                <a:latin typeface="Times New Roman"/>
                <a:cs typeface="Times New Roman"/>
              </a:rPr>
              <a:t>BAŞLANGIÇ EKRANI</a:t>
            </a:r>
            <a:endParaRPr lang="tr-TR" dirty="0"/>
          </a:p>
          <a:p>
            <a:pPr algn="just"/>
            <a:endParaRPr lang="tr-TR" dirty="0">
              <a:latin typeface="Times New Roman"/>
              <a:cs typeface="Times New Roman"/>
            </a:endParaRPr>
          </a:p>
          <a:p>
            <a:pPr algn="just"/>
            <a:r>
              <a:rPr lang="tr-TR" baseline="0" dirty="0">
                <a:solidFill>
                  <a:schemeClr val="tx1"/>
                </a:solidFill>
                <a:latin typeface="Times New Roman"/>
                <a:cs typeface="Times New Roman"/>
              </a:rPr>
              <a:t>Bu kod parçası, açılış ekranında bir logonun opaklığını artırıp azaltarak bir giriş (</a:t>
            </a:r>
            <a:r>
              <a:rPr lang="tr-TR" baseline="0" dirty="0" err="1">
                <a:solidFill>
                  <a:schemeClr val="tx1"/>
                </a:solidFill>
                <a:latin typeface="Times New Roman"/>
                <a:cs typeface="Times New Roman"/>
              </a:rPr>
              <a:t>intro</a:t>
            </a:r>
            <a:r>
              <a:rPr lang="tr-TR" baseline="0" dirty="0">
                <a:solidFill>
                  <a:schemeClr val="tx1"/>
                </a:solidFill>
                <a:latin typeface="Times New Roman"/>
                <a:cs typeface="Times New Roman"/>
              </a:rPr>
              <a:t>) efekti oluşturur.</a:t>
            </a:r>
            <a:r>
              <a:rPr lang="tr-TR" dirty="0">
                <a:solidFill>
                  <a:schemeClr val="tx1"/>
                </a:solidFill>
                <a:latin typeface="Times New Roman"/>
                <a:ea typeface="Times New Roman"/>
                <a:cs typeface="Times New Roman"/>
              </a:rPr>
              <a:t>​</a:t>
            </a:r>
            <a:r>
              <a:rPr lang="tr-TR" dirty="0">
                <a:solidFill>
                  <a:schemeClr val="tx1"/>
                </a:solidFill>
                <a:latin typeface="Times New Roman"/>
                <a:cs typeface="Times New Roman"/>
              </a:rPr>
              <a:t> </a:t>
            </a:r>
            <a:r>
              <a:rPr lang="tr-TR" baseline="0" dirty="0">
                <a:solidFill>
                  <a:schemeClr val="tx1"/>
                </a:solidFill>
                <a:latin typeface="Times New Roman"/>
                <a:cs typeface="Times New Roman"/>
              </a:rPr>
              <a:t>İlk olarak, bir zamanlayıcı (Timer) kullanarak logonun opaklığı artırılır. Ardından, opaklık azaltılarak ana ekrana geçiş sağlanır. Bu süreç, kullanıcıya açılış ekranında görsel bir geçiş sunarak uygulamanın başlangıcını daha etkileyici hale getirir.</a:t>
            </a:r>
            <a:r>
              <a:rPr lang="tr-TR" dirty="0">
                <a:solidFill>
                  <a:schemeClr val="tx1"/>
                </a:solidFill>
                <a:latin typeface="Times New Roman"/>
                <a:ea typeface="Times New Roman"/>
                <a:cs typeface="Times New Roman"/>
              </a:rPr>
              <a:t>​</a:t>
            </a:r>
            <a:endParaRPr lang="tr-TR" dirty="0">
              <a:solidFill>
                <a:schemeClr val="tx1"/>
              </a:solidFill>
              <a:latin typeface="Times New Roman"/>
              <a:cs typeface="Times New Roman"/>
            </a:endParaRPr>
          </a:p>
        </p:txBody>
      </p:sp>
    </p:spTree>
    <p:extLst>
      <p:ext uri="{BB962C8B-B14F-4D97-AF65-F5344CB8AC3E}">
        <p14:creationId xmlns:p14="http://schemas.microsoft.com/office/powerpoint/2010/main" val="26440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yazı tipi, kırmızı içeren bir resim&#10;&#10;Açıklama otomatik olarak oluşturuldu">
            <a:extLst>
              <a:ext uri="{FF2B5EF4-FFF2-40B4-BE49-F238E27FC236}">
                <a16:creationId xmlns:a16="http://schemas.microsoft.com/office/drawing/2014/main" id="{2C565F0D-0125-C689-A5CE-FD39E02471E2}"/>
              </a:ext>
            </a:extLst>
          </p:cNvPr>
          <p:cNvPicPr>
            <a:picLocks noChangeAspect="1"/>
          </p:cNvPicPr>
          <p:nvPr/>
        </p:nvPicPr>
        <p:blipFill>
          <a:blip r:embed="rId2"/>
          <a:stretch>
            <a:fillRect/>
          </a:stretch>
        </p:blipFill>
        <p:spPr>
          <a:xfrm>
            <a:off x="207478" y="207169"/>
            <a:ext cx="3141045" cy="3112169"/>
          </a:xfrm>
          <a:prstGeom prst="rect">
            <a:avLst/>
          </a:prstGeom>
        </p:spPr>
      </p:pic>
      <p:pic>
        <p:nvPicPr>
          <p:cNvPr id="4" name="Resim 3" descr="metin, ekran görüntüsü, yazı tipi, tasarım içeren bir resim&#10;&#10;Açıklama otomatik olarak oluşturuldu">
            <a:extLst>
              <a:ext uri="{FF2B5EF4-FFF2-40B4-BE49-F238E27FC236}">
                <a16:creationId xmlns:a16="http://schemas.microsoft.com/office/drawing/2014/main" id="{A08A643A-408C-8263-6F4B-CD9420E3B248}"/>
              </a:ext>
            </a:extLst>
          </p:cNvPr>
          <p:cNvPicPr>
            <a:picLocks noChangeAspect="1"/>
          </p:cNvPicPr>
          <p:nvPr/>
        </p:nvPicPr>
        <p:blipFill>
          <a:blip r:embed="rId3"/>
          <a:stretch>
            <a:fillRect/>
          </a:stretch>
        </p:blipFill>
        <p:spPr>
          <a:xfrm>
            <a:off x="3540453" y="208547"/>
            <a:ext cx="3259569" cy="3105485"/>
          </a:xfrm>
          <a:prstGeom prst="rect">
            <a:avLst/>
          </a:prstGeom>
        </p:spPr>
      </p:pic>
      <p:pic>
        <p:nvPicPr>
          <p:cNvPr id="6" name="Resim 5" descr="metin, ekran görüntüsü, yazılım, ekran, görüntüleme içeren bir resim&#10;&#10;Açıklama otomatik olarak oluşturuldu">
            <a:extLst>
              <a:ext uri="{FF2B5EF4-FFF2-40B4-BE49-F238E27FC236}">
                <a16:creationId xmlns:a16="http://schemas.microsoft.com/office/drawing/2014/main" id="{C969093A-B99D-1B03-29C4-8D39E71CEE64}"/>
              </a:ext>
            </a:extLst>
          </p:cNvPr>
          <p:cNvPicPr>
            <a:picLocks noChangeAspect="1"/>
          </p:cNvPicPr>
          <p:nvPr/>
        </p:nvPicPr>
        <p:blipFill>
          <a:blip r:embed="rId4"/>
          <a:stretch>
            <a:fillRect/>
          </a:stretch>
        </p:blipFill>
        <p:spPr>
          <a:xfrm>
            <a:off x="207210" y="3586881"/>
            <a:ext cx="6590631" cy="2872606"/>
          </a:xfrm>
          <a:prstGeom prst="rect">
            <a:avLst/>
          </a:prstGeom>
        </p:spPr>
      </p:pic>
      <p:sp>
        <p:nvSpPr>
          <p:cNvPr id="8" name="Dikdörtgen 7">
            <a:extLst>
              <a:ext uri="{FF2B5EF4-FFF2-40B4-BE49-F238E27FC236}">
                <a16:creationId xmlns:a16="http://schemas.microsoft.com/office/drawing/2014/main" id="{815B9703-2007-C7FB-866B-DAC58217AE49}"/>
              </a:ext>
            </a:extLst>
          </p:cNvPr>
          <p:cNvSpPr/>
          <p:nvPr/>
        </p:nvSpPr>
        <p:spPr>
          <a:xfrm>
            <a:off x="7138736" y="207211"/>
            <a:ext cx="4505157" cy="18782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r>
              <a:rPr lang="tr-TR" b="1" dirty="0">
                <a:solidFill>
                  <a:schemeClr val="tx1"/>
                </a:solidFill>
                <a:latin typeface="Times New Roman"/>
                <a:cs typeface="Times New Roman"/>
              </a:rPr>
              <a:t>GİRİŞ EKRANLARI</a:t>
            </a:r>
            <a:endParaRPr lang="tr-TR" dirty="0"/>
          </a:p>
          <a:p>
            <a:pPr algn="ctr"/>
            <a:endParaRPr lang="tr-TR" b="1" dirty="0">
              <a:solidFill>
                <a:srgbClr val="000000"/>
              </a:solidFill>
              <a:latin typeface="Times New Roman"/>
              <a:cs typeface="Times New Roman"/>
            </a:endParaRPr>
          </a:p>
          <a:p>
            <a:pPr algn="just"/>
            <a:r>
              <a:rPr lang="tr-TR" sz="1600" dirty="0">
                <a:solidFill>
                  <a:srgbClr val="000000"/>
                </a:solidFill>
                <a:latin typeface="Times New Roman"/>
                <a:cs typeface="Times New Roman"/>
              </a:rPr>
              <a:t>Admin ve kasiyer girişlerinin yapılacağı ekran tasarımları yanda verilmiştir. Giriş yapıldıktan sonra admin ve kasiyer kullanıcısına özel ana menüler gelmektedir. </a:t>
            </a:r>
          </a:p>
          <a:p>
            <a:pPr algn="ctr"/>
            <a:endParaRPr lang="tr-TR" b="1" dirty="0">
              <a:solidFill>
                <a:srgbClr val="000000"/>
              </a:solidFill>
              <a:latin typeface="Times New Roman"/>
              <a:cs typeface="Times New Roman"/>
            </a:endParaRPr>
          </a:p>
          <a:p>
            <a:pPr algn="ctr"/>
            <a:endParaRPr lang="tr-TR" b="1" dirty="0">
              <a:solidFill>
                <a:srgbClr val="000000"/>
              </a:solidFill>
              <a:latin typeface="Times New Roman"/>
              <a:cs typeface="Times New Roman"/>
            </a:endParaRPr>
          </a:p>
          <a:p>
            <a:pPr algn="ctr"/>
            <a:endParaRPr lang="tr-TR" b="1" dirty="0">
              <a:solidFill>
                <a:srgbClr val="000000"/>
              </a:solidFill>
              <a:latin typeface="Times New Roman"/>
              <a:cs typeface="Times New Roman"/>
            </a:endParaRPr>
          </a:p>
          <a:p>
            <a:pPr algn="ctr"/>
            <a:endParaRPr lang="tr-TR" b="1" dirty="0">
              <a:solidFill>
                <a:srgbClr val="000000"/>
              </a:solidFill>
              <a:latin typeface="Times New Roman"/>
              <a:cs typeface="Times New Roman"/>
            </a:endParaRPr>
          </a:p>
          <a:p>
            <a:pPr algn="ctr"/>
            <a:endParaRPr lang="tr-TR" b="1" dirty="0">
              <a:solidFill>
                <a:srgbClr val="000000"/>
              </a:solidFill>
              <a:latin typeface="Times New Roman"/>
              <a:cs typeface="Times New Roman"/>
            </a:endParaRPr>
          </a:p>
          <a:p>
            <a:pPr algn="ctr"/>
            <a:endParaRPr lang="tr-TR" b="1" dirty="0">
              <a:solidFill>
                <a:srgbClr val="000000"/>
              </a:solidFill>
              <a:latin typeface="Times New Roman"/>
              <a:cs typeface="Times New Roman"/>
            </a:endParaRPr>
          </a:p>
          <a:p>
            <a:pPr algn="ctr"/>
            <a:endParaRPr lang="tr-TR" b="1" dirty="0">
              <a:solidFill>
                <a:srgbClr val="000000"/>
              </a:solidFill>
              <a:latin typeface="Times New Roman"/>
              <a:cs typeface="Times New Roman"/>
            </a:endParaRPr>
          </a:p>
          <a:p>
            <a:pPr algn="ctr"/>
            <a:endParaRPr lang="tr-TR" b="1" dirty="0">
              <a:solidFill>
                <a:srgbClr val="000000"/>
              </a:solidFill>
              <a:latin typeface="Times New Roman"/>
              <a:cs typeface="Times New Roman"/>
            </a:endParaRPr>
          </a:p>
        </p:txBody>
      </p:sp>
      <p:sp>
        <p:nvSpPr>
          <p:cNvPr id="10" name="Dikdörtgen 9">
            <a:extLst>
              <a:ext uri="{FF2B5EF4-FFF2-40B4-BE49-F238E27FC236}">
                <a16:creationId xmlns:a16="http://schemas.microsoft.com/office/drawing/2014/main" id="{EA9D7C33-B428-DAD3-3C6E-69791FA5535B}"/>
              </a:ext>
            </a:extLst>
          </p:cNvPr>
          <p:cNvSpPr/>
          <p:nvPr/>
        </p:nvSpPr>
        <p:spPr>
          <a:xfrm>
            <a:off x="7138735" y="3589420"/>
            <a:ext cx="4505157" cy="13502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tr-TR" sz="1600" dirty="0">
              <a:solidFill>
                <a:schemeClr val="tx1"/>
              </a:solidFill>
              <a:latin typeface="Times New Roman"/>
              <a:cs typeface="Times New Roman"/>
            </a:endParaRPr>
          </a:p>
          <a:p>
            <a:pPr algn="just"/>
            <a:endParaRPr lang="tr-TR" sz="1600" dirty="0">
              <a:solidFill>
                <a:schemeClr val="tx1"/>
              </a:solidFill>
              <a:latin typeface="Times New Roman"/>
              <a:cs typeface="Times New Roman"/>
            </a:endParaRPr>
          </a:p>
          <a:p>
            <a:pPr algn="just"/>
            <a:endParaRPr lang="tr-TR" sz="1600" dirty="0">
              <a:solidFill>
                <a:schemeClr val="tx1"/>
              </a:solidFill>
              <a:latin typeface="Times New Roman"/>
              <a:cs typeface="Times New Roman"/>
            </a:endParaRPr>
          </a:p>
          <a:p>
            <a:pPr algn="just"/>
            <a:endParaRPr lang="tr-TR" sz="1600" dirty="0">
              <a:solidFill>
                <a:schemeClr val="tx1"/>
              </a:solidFill>
              <a:latin typeface="Times New Roman"/>
              <a:cs typeface="Times New Roman"/>
            </a:endParaRPr>
          </a:p>
          <a:p>
            <a:pPr algn="just"/>
            <a:endParaRPr lang="tr-TR" sz="1600" dirty="0">
              <a:solidFill>
                <a:schemeClr val="tx1"/>
              </a:solidFill>
              <a:latin typeface="Times New Roman"/>
              <a:cs typeface="Times New Roman"/>
            </a:endParaRPr>
          </a:p>
          <a:p>
            <a:pPr algn="just"/>
            <a:endParaRPr lang="tr-TR" sz="1600" dirty="0">
              <a:solidFill>
                <a:schemeClr val="tx1"/>
              </a:solidFill>
              <a:latin typeface="Times New Roman"/>
              <a:cs typeface="Times New Roman"/>
            </a:endParaRPr>
          </a:p>
          <a:p>
            <a:pPr algn="just"/>
            <a:endParaRPr lang="tr-TR" sz="1600" dirty="0">
              <a:solidFill>
                <a:schemeClr val="tx1"/>
              </a:solidFill>
              <a:latin typeface="Times New Roman"/>
              <a:cs typeface="Times New Roman"/>
            </a:endParaRPr>
          </a:p>
          <a:p>
            <a:pPr algn="just"/>
            <a:endParaRPr lang="tr-TR" sz="1600" dirty="0">
              <a:solidFill>
                <a:schemeClr val="tx1"/>
              </a:solidFill>
              <a:latin typeface="Times New Roman"/>
              <a:cs typeface="Times New Roman"/>
            </a:endParaRPr>
          </a:p>
          <a:p>
            <a:pPr algn="just"/>
            <a:endParaRPr lang="tr-TR" sz="1600" dirty="0">
              <a:solidFill>
                <a:schemeClr val="tx1"/>
              </a:solidFill>
              <a:latin typeface="Times New Roman"/>
              <a:cs typeface="Times New Roman"/>
            </a:endParaRPr>
          </a:p>
          <a:p>
            <a:pPr algn="just"/>
            <a:r>
              <a:rPr lang="tr-TR" sz="1600" dirty="0">
                <a:solidFill>
                  <a:schemeClr val="tx1"/>
                </a:solidFill>
                <a:latin typeface="Times New Roman"/>
                <a:cs typeface="Times New Roman"/>
              </a:rPr>
              <a:t>Yandaki kod parçasında, veri tabanında var olan kullanıcı adı ve şifre bilgileri ile giriş yapan kişinin girdiği bilgilerin kontrolü yapılmaktadır. Birbiriyle uyuşmayan bilgiler girildiğinde kullanıcı uyarılmaktadır.</a:t>
            </a:r>
            <a:endParaRPr lang="tr-TR" dirty="0"/>
          </a:p>
          <a:p>
            <a:pPr algn="just"/>
            <a:endParaRPr lang="tr-TR" sz="1600" dirty="0">
              <a:solidFill>
                <a:schemeClr val="tx1"/>
              </a:solidFill>
              <a:latin typeface="Times New Roman"/>
              <a:cs typeface="Times New Roman"/>
            </a:endParaRPr>
          </a:p>
          <a:p>
            <a:pPr algn="just"/>
            <a:endParaRPr lang="tr-TR" sz="1600" dirty="0">
              <a:solidFill>
                <a:schemeClr val="tx1"/>
              </a:solidFill>
              <a:latin typeface="Times New Roman"/>
              <a:cs typeface="Times New Roman"/>
            </a:endParaRPr>
          </a:p>
          <a:p>
            <a:pPr algn="just"/>
            <a:endParaRPr lang="tr-TR" sz="1600" dirty="0">
              <a:solidFill>
                <a:srgbClr val="000000"/>
              </a:solidFill>
              <a:latin typeface="Times New Roman"/>
              <a:cs typeface="Times New Roman"/>
            </a:endParaRPr>
          </a:p>
          <a:p>
            <a:pPr algn="just"/>
            <a:endParaRPr lang="tr-TR" sz="1600" dirty="0">
              <a:solidFill>
                <a:srgbClr val="000000"/>
              </a:solidFill>
              <a:latin typeface="Times New Roman"/>
              <a:cs typeface="Times New Roman"/>
            </a:endParaRPr>
          </a:p>
          <a:p>
            <a:pPr algn="just"/>
            <a:endParaRPr lang="tr-TR" sz="1600" dirty="0">
              <a:solidFill>
                <a:srgbClr val="000000"/>
              </a:solidFill>
              <a:latin typeface="Times New Roman"/>
              <a:cs typeface="Times New Roman"/>
            </a:endParaRPr>
          </a:p>
          <a:p>
            <a:pPr algn="just"/>
            <a:endParaRPr lang="tr-TR" sz="1600" dirty="0">
              <a:solidFill>
                <a:srgbClr val="000000"/>
              </a:solidFill>
              <a:latin typeface="Times New Roman"/>
              <a:cs typeface="Times New Roman"/>
            </a:endParaRPr>
          </a:p>
          <a:p>
            <a:pPr algn="just"/>
            <a:endParaRPr lang="tr-TR" sz="1600" dirty="0">
              <a:solidFill>
                <a:srgbClr val="000000"/>
              </a:solidFill>
              <a:latin typeface="Times New Roman"/>
              <a:cs typeface="Times New Roman"/>
            </a:endParaRPr>
          </a:p>
          <a:p>
            <a:pPr algn="just"/>
            <a:endParaRPr lang="tr-TR" sz="1600" dirty="0">
              <a:solidFill>
                <a:srgbClr val="000000"/>
              </a:solidFill>
              <a:latin typeface="Times New Roman"/>
              <a:cs typeface="Times New Roman"/>
            </a:endParaRPr>
          </a:p>
          <a:p>
            <a:pPr algn="just"/>
            <a:endParaRPr lang="tr-TR" sz="1600" dirty="0">
              <a:solidFill>
                <a:srgbClr val="000000"/>
              </a:solidFill>
              <a:latin typeface="Times New Roman"/>
              <a:cs typeface="Times New Roman"/>
            </a:endParaRPr>
          </a:p>
        </p:txBody>
      </p:sp>
    </p:spTree>
    <p:extLst>
      <p:ext uri="{BB962C8B-B14F-4D97-AF65-F5344CB8AC3E}">
        <p14:creationId xmlns:p14="http://schemas.microsoft.com/office/powerpoint/2010/main" val="175362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sebze, meyve, domates içeren bir resim&#10;&#10;Açıklama otomatik olarak oluşturuldu">
            <a:extLst>
              <a:ext uri="{FF2B5EF4-FFF2-40B4-BE49-F238E27FC236}">
                <a16:creationId xmlns:a16="http://schemas.microsoft.com/office/drawing/2014/main" id="{7D25D682-4BBC-F789-64EC-5776DACD7CA3}"/>
              </a:ext>
            </a:extLst>
          </p:cNvPr>
          <p:cNvPicPr>
            <a:picLocks noChangeAspect="1"/>
          </p:cNvPicPr>
          <p:nvPr/>
        </p:nvPicPr>
        <p:blipFill>
          <a:blip r:embed="rId2"/>
          <a:stretch>
            <a:fillRect/>
          </a:stretch>
        </p:blipFill>
        <p:spPr>
          <a:xfrm>
            <a:off x="200527" y="167797"/>
            <a:ext cx="5534526" cy="3594721"/>
          </a:xfrm>
          <a:prstGeom prst="rect">
            <a:avLst/>
          </a:prstGeom>
        </p:spPr>
      </p:pic>
      <p:pic>
        <p:nvPicPr>
          <p:cNvPr id="4" name="Resim 3" descr="metin, ekran görüntüsü, meyve, sebze içeren bir resim&#10;&#10;Açıklama otomatik olarak oluşturuldu">
            <a:extLst>
              <a:ext uri="{FF2B5EF4-FFF2-40B4-BE49-F238E27FC236}">
                <a16:creationId xmlns:a16="http://schemas.microsoft.com/office/drawing/2014/main" id="{6FF93C92-2E84-4FA4-E0B6-0E7590B7EAF1}"/>
              </a:ext>
            </a:extLst>
          </p:cNvPr>
          <p:cNvPicPr>
            <a:picLocks noChangeAspect="1"/>
          </p:cNvPicPr>
          <p:nvPr/>
        </p:nvPicPr>
        <p:blipFill>
          <a:blip r:embed="rId3"/>
          <a:stretch>
            <a:fillRect/>
          </a:stretch>
        </p:blipFill>
        <p:spPr>
          <a:xfrm>
            <a:off x="6249735" y="166524"/>
            <a:ext cx="5641474" cy="3590583"/>
          </a:xfrm>
          <a:prstGeom prst="rect">
            <a:avLst/>
          </a:prstGeom>
        </p:spPr>
      </p:pic>
      <p:sp>
        <p:nvSpPr>
          <p:cNvPr id="8" name="Dikdörtgen 7">
            <a:extLst>
              <a:ext uri="{FF2B5EF4-FFF2-40B4-BE49-F238E27FC236}">
                <a16:creationId xmlns:a16="http://schemas.microsoft.com/office/drawing/2014/main" id="{310F1D0C-F01A-41AB-D507-4D087BBC7BAC}"/>
              </a:ext>
            </a:extLst>
          </p:cNvPr>
          <p:cNvSpPr/>
          <p:nvPr/>
        </p:nvSpPr>
        <p:spPr>
          <a:xfrm>
            <a:off x="190499" y="4013869"/>
            <a:ext cx="11824367" cy="13234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tr-TR" dirty="0">
              <a:solidFill>
                <a:srgbClr val="000000"/>
              </a:solidFill>
              <a:latin typeface="Times New Roman"/>
              <a:cs typeface="Times New Roman"/>
            </a:endParaRPr>
          </a:p>
          <a:p>
            <a:pPr algn="ctr"/>
            <a:r>
              <a:rPr lang="tr-TR" b="1" dirty="0">
                <a:solidFill>
                  <a:srgbClr val="000000"/>
                </a:solidFill>
                <a:latin typeface="Times New Roman"/>
                <a:cs typeface="Times New Roman"/>
              </a:rPr>
              <a:t>ANA MENÜLER</a:t>
            </a:r>
          </a:p>
          <a:p>
            <a:pPr algn="just"/>
            <a:r>
              <a:rPr lang="tr-TR" dirty="0">
                <a:solidFill>
                  <a:srgbClr val="000000"/>
                </a:solidFill>
                <a:latin typeface="Times New Roman"/>
                <a:cs typeface="Times New Roman"/>
              </a:rPr>
              <a:t>Admin ve kasiyer kullanıcısı uygun girişi gerçekleştirdikten sonra yukarıdaki ekranlar ile karşılaşmaktadırlar. Soldaki admin, sağdaki kasiyer kullanıcısının ana menüleridir. Görüldüğü gibi kasiyer ve adminin aynı ve farklı erişimleri mevcuttur.  Görsel 2 bulunan 'Personel' ve 'Yönetici' girişleri yapılmadan işlem yapılamamaktadır.</a:t>
            </a:r>
            <a:endParaRPr lang="tr-TR" dirty="0"/>
          </a:p>
          <a:p>
            <a:pPr algn="ctr"/>
            <a:endParaRPr lang="tr-TR" dirty="0">
              <a:solidFill>
                <a:srgbClr val="000000"/>
              </a:solidFill>
              <a:latin typeface="Times New Roman"/>
              <a:cs typeface="Times New Roman"/>
            </a:endParaRPr>
          </a:p>
        </p:txBody>
      </p:sp>
      <p:sp>
        <p:nvSpPr>
          <p:cNvPr id="10" name="Metin kutusu 9">
            <a:extLst>
              <a:ext uri="{FF2B5EF4-FFF2-40B4-BE49-F238E27FC236}">
                <a16:creationId xmlns:a16="http://schemas.microsoft.com/office/drawing/2014/main" id="{2F714FA6-6AD8-5084-6420-8B435BBFEF1E}"/>
              </a:ext>
            </a:extLst>
          </p:cNvPr>
          <p:cNvSpPr txBox="1"/>
          <p:nvPr/>
        </p:nvSpPr>
        <p:spPr>
          <a:xfrm>
            <a:off x="1644315" y="3753184"/>
            <a:ext cx="28808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1200" dirty="0">
                <a:solidFill>
                  <a:schemeClr val="bg1"/>
                </a:solidFill>
                <a:latin typeface="Times New Roman"/>
                <a:cs typeface="Times New Roman"/>
              </a:rPr>
              <a:t>Görsel 1</a:t>
            </a:r>
            <a:endParaRPr lang="tr-TR" sz="1200">
              <a:solidFill>
                <a:schemeClr val="bg1"/>
              </a:solidFill>
            </a:endParaRPr>
          </a:p>
        </p:txBody>
      </p:sp>
      <p:sp>
        <p:nvSpPr>
          <p:cNvPr id="11" name="Metin kutusu 10">
            <a:extLst>
              <a:ext uri="{FF2B5EF4-FFF2-40B4-BE49-F238E27FC236}">
                <a16:creationId xmlns:a16="http://schemas.microsoft.com/office/drawing/2014/main" id="{571BD70C-01F4-0BBD-2391-45DD92A28B7B}"/>
              </a:ext>
            </a:extLst>
          </p:cNvPr>
          <p:cNvSpPr txBox="1"/>
          <p:nvPr/>
        </p:nvSpPr>
        <p:spPr>
          <a:xfrm>
            <a:off x="7626683" y="3753184"/>
            <a:ext cx="28808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1200" dirty="0">
                <a:solidFill>
                  <a:schemeClr val="bg1"/>
                </a:solidFill>
                <a:latin typeface="Times New Roman"/>
                <a:cs typeface="Times New Roman"/>
              </a:rPr>
              <a:t>Görsel 2</a:t>
            </a:r>
            <a:endParaRPr lang="tr-TR" sz="1200" dirty="0">
              <a:solidFill>
                <a:schemeClr val="bg1"/>
              </a:solidFill>
            </a:endParaRPr>
          </a:p>
        </p:txBody>
      </p:sp>
      <p:pic>
        <p:nvPicPr>
          <p:cNvPr id="12" name="Resim 11" descr="metin, yazı tipi, ekran görüntüsü, grafik içeren bir resim&#10;&#10;Açıklama otomatik olarak oluşturuldu">
            <a:extLst>
              <a:ext uri="{FF2B5EF4-FFF2-40B4-BE49-F238E27FC236}">
                <a16:creationId xmlns:a16="http://schemas.microsoft.com/office/drawing/2014/main" id="{DDDE2378-457F-EA19-EF88-882529BB0C29}"/>
              </a:ext>
            </a:extLst>
          </p:cNvPr>
          <p:cNvPicPr>
            <a:picLocks noChangeAspect="1"/>
          </p:cNvPicPr>
          <p:nvPr/>
        </p:nvPicPr>
        <p:blipFill>
          <a:blip r:embed="rId4"/>
          <a:stretch>
            <a:fillRect/>
          </a:stretch>
        </p:blipFill>
        <p:spPr>
          <a:xfrm>
            <a:off x="203617" y="5755941"/>
            <a:ext cx="4752975" cy="873960"/>
          </a:xfrm>
          <a:prstGeom prst="rect">
            <a:avLst/>
          </a:prstGeom>
        </p:spPr>
      </p:pic>
      <p:sp>
        <p:nvSpPr>
          <p:cNvPr id="15" name="Dikdörtgen 14">
            <a:extLst>
              <a:ext uri="{FF2B5EF4-FFF2-40B4-BE49-F238E27FC236}">
                <a16:creationId xmlns:a16="http://schemas.microsoft.com/office/drawing/2014/main" id="{E67BB5C9-9A18-797D-D543-C9AF91795B9C}"/>
              </a:ext>
            </a:extLst>
          </p:cNvPr>
          <p:cNvSpPr/>
          <p:nvPr/>
        </p:nvSpPr>
        <p:spPr>
          <a:xfrm>
            <a:off x="5524499" y="5735052"/>
            <a:ext cx="5247105" cy="8422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tr-TR" sz="1600" dirty="0">
                <a:solidFill>
                  <a:schemeClr val="tx1"/>
                </a:solidFill>
                <a:latin typeface="Times New Roman"/>
                <a:cs typeface="Times New Roman"/>
              </a:rPr>
              <a:t>Yandaki kod parçası kasiyerin ana menüsünden masalarla ilgili işlemlerin yapıldığı sayfaya geçmemize olanak tanır.</a:t>
            </a:r>
            <a:endParaRPr lang="tr-TR" sz="1600" dirty="0"/>
          </a:p>
        </p:txBody>
      </p:sp>
    </p:spTree>
    <p:extLst>
      <p:ext uri="{BB962C8B-B14F-4D97-AF65-F5344CB8AC3E}">
        <p14:creationId xmlns:p14="http://schemas.microsoft.com/office/powerpoint/2010/main" val="1867577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sebze, meyve, domates içeren bir resim&#10;&#10;Açıklama otomatik olarak oluşturuldu">
            <a:extLst>
              <a:ext uri="{FF2B5EF4-FFF2-40B4-BE49-F238E27FC236}">
                <a16:creationId xmlns:a16="http://schemas.microsoft.com/office/drawing/2014/main" id="{7D25D682-4BBC-F789-64EC-5776DACD7CA3}"/>
              </a:ext>
            </a:extLst>
          </p:cNvPr>
          <p:cNvPicPr>
            <a:picLocks noChangeAspect="1"/>
          </p:cNvPicPr>
          <p:nvPr/>
        </p:nvPicPr>
        <p:blipFill>
          <a:blip r:embed="rId2"/>
          <a:stretch>
            <a:fillRect/>
          </a:stretch>
        </p:blipFill>
        <p:spPr>
          <a:xfrm>
            <a:off x="200527" y="167797"/>
            <a:ext cx="5534526" cy="3594721"/>
          </a:xfrm>
          <a:prstGeom prst="rect">
            <a:avLst/>
          </a:prstGeom>
        </p:spPr>
      </p:pic>
      <p:pic>
        <p:nvPicPr>
          <p:cNvPr id="4" name="Resim 3" descr="metin, ekran görüntüsü, meyve, sebze içeren bir resim&#10;&#10;Açıklama otomatik olarak oluşturuldu">
            <a:extLst>
              <a:ext uri="{FF2B5EF4-FFF2-40B4-BE49-F238E27FC236}">
                <a16:creationId xmlns:a16="http://schemas.microsoft.com/office/drawing/2014/main" id="{6FF93C92-2E84-4FA4-E0B6-0E7590B7EAF1}"/>
              </a:ext>
            </a:extLst>
          </p:cNvPr>
          <p:cNvPicPr>
            <a:picLocks noChangeAspect="1"/>
          </p:cNvPicPr>
          <p:nvPr/>
        </p:nvPicPr>
        <p:blipFill>
          <a:blip r:embed="rId3"/>
          <a:stretch>
            <a:fillRect/>
          </a:stretch>
        </p:blipFill>
        <p:spPr>
          <a:xfrm>
            <a:off x="6249735" y="166524"/>
            <a:ext cx="5641474" cy="3590583"/>
          </a:xfrm>
          <a:prstGeom prst="rect">
            <a:avLst/>
          </a:prstGeom>
        </p:spPr>
      </p:pic>
      <p:sp>
        <p:nvSpPr>
          <p:cNvPr id="8" name="Dikdörtgen 7">
            <a:extLst>
              <a:ext uri="{FF2B5EF4-FFF2-40B4-BE49-F238E27FC236}">
                <a16:creationId xmlns:a16="http://schemas.microsoft.com/office/drawing/2014/main" id="{310F1D0C-F01A-41AB-D507-4D087BBC7BAC}"/>
              </a:ext>
            </a:extLst>
          </p:cNvPr>
          <p:cNvSpPr/>
          <p:nvPr/>
        </p:nvSpPr>
        <p:spPr>
          <a:xfrm>
            <a:off x="190499" y="4013869"/>
            <a:ext cx="11824367" cy="13234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tr-TR" dirty="0">
              <a:solidFill>
                <a:srgbClr val="000000"/>
              </a:solidFill>
              <a:latin typeface="Times New Roman"/>
              <a:cs typeface="Times New Roman"/>
            </a:endParaRPr>
          </a:p>
          <a:p>
            <a:pPr algn="ctr"/>
            <a:r>
              <a:rPr lang="tr-TR" b="1" dirty="0">
                <a:solidFill>
                  <a:srgbClr val="000000"/>
                </a:solidFill>
                <a:latin typeface="Times New Roman"/>
                <a:cs typeface="Times New Roman"/>
              </a:rPr>
              <a:t>ANA MENÜLER</a:t>
            </a:r>
          </a:p>
          <a:p>
            <a:pPr algn="just"/>
            <a:r>
              <a:rPr lang="tr-TR" dirty="0">
                <a:solidFill>
                  <a:srgbClr val="000000"/>
                </a:solidFill>
                <a:latin typeface="Times New Roman"/>
                <a:cs typeface="Times New Roman"/>
              </a:rPr>
              <a:t>Admin ve kasiyer kullanıcısı uygun girişi gerçekleştirdikten sonra yukarıdaki ekranlar ile karşılaşmaktadırlar. Soldaki admin, sağdaki kasiyer kullanıcısının ana menüleridir. Görüldüğü gibi kasiyer ve adminin aynı ve farklı erişimleri mevcuttur.  Görsel 2 bulunan 'Personel' ve 'Yönetici' girişleri yapılmadan işlem yapılamamaktadır.</a:t>
            </a:r>
            <a:endParaRPr lang="tr-TR" dirty="0"/>
          </a:p>
          <a:p>
            <a:pPr algn="ctr"/>
            <a:endParaRPr lang="tr-TR" dirty="0">
              <a:solidFill>
                <a:srgbClr val="000000"/>
              </a:solidFill>
              <a:latin typeface="Times New Roman"/>
              <a:cs typeface="Times New Roman"/>
            </a:endParaRPr>
          </a:p>
        </p:txBody>
      </p:sp>
      <p:sp>
        <p:nvSpPr>
          <p:cNvPr id="10" name="Metin kutusu 9">
            <a:extLst>
              <a:ext uri="{FF2B5EF4-FFF2-40B4-BE49-F238E27FC236}">
                <a16:creationId xmlns:a16="http://schemas.microsoft.com/office/drawing/2014/main" id="{2F714FA6-6AD8-5084-6420-8B435BBFEF1E}"/>
              </a:ext>
            </a:extLst>
          </p:cNvPr>
          <p:cNvSpPr txBox="1"/>
          <p:nvPr/>
        </p:nvSpPr>
        <p:spPr>
          <a:xfrm>
            <a:off x="1644315" y="3753184"/>
            <a:ext cx="28808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1200" dirty="0">
                <a:solidFill>
                  <a:schemeClr val="bg1"/>
                </a:solidFill>
                <a:latin typeface="Times New Roman"/>
                <a:cs typeface="Times New Roman"/>
              </a:rPr>
              <a:t>Görsel 1</a:t>
            </a:r>
            <a:endParaRPr lang="tr-TR" sz="1200">
              <a:solidFill>
                <a:schemeClr val="bg1"/>
              </a:solidFill>
            </a:endParaRPr>
          </a:p>
        </p:txBody>
      </p:sp>
      <p:sp>
        <p:nvSpPr>
          <p:cNvPr id="11" name="Metin kutusu 10">
            <a:extLst>
              <a:ext uri="{FF2B5EF4-FFF2-40B4-BE49-F238E27FC236}">
                <a16:creationId xmlns:a16="http://schemas.microsoft.com/office/drawing/2014/main" id="{571BD70C-01F4-0BBD-2391-45DD92A28B7B}"/>
              </a:ext>
            </a:extLst>
          </p:cNvPr>
          <p:cNvSpPr txBox="1"/>
          <p:nvPr/>
        </p:nvSpPr>
        <p:spPr>
          <a:xfrm>
            <a:off x="7626683" y="3753184"/>
            <a:ext cx="28808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1200" dirty="0">
                <a:solidFill>
                  <a:schemeClr val="bg1"/>
                </a:solidFill>
                <a:latin typeface="Times New Roman"/>
                <a:cs typeface="Times New Roman"/>
              </a:rPr>
              <a:t>Görsel 2</a:t>
            </a:r>
            <a:endParaRPr lang="tr-TR" sz="1200" dirty="0">
              <a:solidFill>
                <a:schemeClr val="bg1"/>
              </a:solidFill>
            </a:endParaRPr>
          </a:p>
        </p:txBody>
      </p:sp>
      <p:pic>
        <p:nvPicPr>
          <p:cNvPr id="12" name="Resim 11" descr="metin, yazı tipi, ekran görüntüsü, grafik içeren bir resim&#10;&#10;Açıklama otomatik olarak oluşturuldu">
            <a:extLst>
              <a:ext uri="{FF2B5EF4-FFF2-40B4-BE49-F238E27FC236}">
                <a16:creationId xmlns:a16="http://schemas.microsoft.com/office/drawing/2014/main" id="{DDDE2378-457F-EA19-EF88-882529BB0C29}"/>
              </a:ext>
            </a:extLst>
          </p:cNvPr>
          <p:cNvPicPr>
            <a:picLocks noChangeAspect="1"/>
          </p:cNvPicPr>
          <p:nvPr/>
        </p:nvPicPr>
        <p:blipFill>
          <a:blip r:embed="rId4"/>
          <a:stretch>
            <a:fillRect/>
          </a:stretch>
        </p:blipFill>
        <p:spPr>
          <a:xfrm>
            <a:off x="203617" y="5755941"/>
            <a:ext cx="4752975" cy="873960"/>
          </a:xfrm>
          <a:prstGeom prst="rect">
            <a:avLst/>
          </a:prstGeom>
        </p:spPr>
      </p:pic>
      <p:sp>
        <p:nvSpPr>
          <p:cNvPr id="15" name="Dikdörtgen 14">
            <a:extLst>
              <a:ext uri="{FF2B5EF4-FFF2-40B4-BE49-F238E27FC236}">
                <a16:creationId xmlns:a16="http://schemas.microsoft.com/office/drawing/2014/main" id="{E67BB5C9-9A18-797D-D543-C9AF91795B9C}"/>
              </a:ext>
            </a:extLst>
          </p:cNvPr>
          <p:cNvSpPr/>
          <p:nvPr/>
        </p:nvSpPr>
        <p:spPr>
          <a:xfrm>
            <a:off x="5524499" y="5735052"/>
            <a:ext cx="5247105" cy="8422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tr-TR" sz="1600" dirty="0">
                <a:solidFill>
                  <a:schemeClr val="tx1"/>
                </a:solidFill>
                <a:latin typeface="Times New Roman"/>
                <a:cs typeface="Times New Roman"/>
              </a:rPr>
              <a:t>Yandaki kod parçası kasiyerin ana menüsünden masalarla ilgili işlemlerin yapıldığı sayfaya geçmemize olanak tanır.</a:t>
            </a:r>
            <a:endParaRPr lang="tr-TR" sz="1600" dirty="0"/>
          </a:p>
        </p:txBody>
      </p:sp>
      <p:sp>
        <p:nvSpPr>
          <p:cNvPr id="6"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 name="Resim 16" descr="metin, ekran görüntüsü, diyagram, yazı tipi içeren bir resim&#10;&#10;Açıklama otomatik olarak oluşturuldu">
            <a:extLst>
              <a:ext uri="{FF2B5EF4-FFF2-40B4-BE49-F238E27FC236}">
                <a16:creationId xmlns:a16="http://schemas.microsoft.com/office/drawing/2014/main" id="{3E8BE130-C7A9-1D1F-2CE3-03E014419FC0}"/>
              </a:ext>
            </a:extLst>
          </p:cNvPr>
          <p:cNvPicPr>
            <a:picLocks noChangeAspect="1"/>
          </p:cNvPicPr>
          <p:nvPr/>
        </p:nvPicPr>
        <p:blipFill>
          <a:blip r:embed="rId5"/>
          <a:stretch>
            <a:fillRect/>
          </a:stretch>
        </p:blipFill>
        <p:spPr>
          <a:xfrm>
            <a:off x="225520" y="308086"/>
            <a:ext cx="7466683" cy="6243557"/>
          </a:xfrm>
          <a:prstGeom prst="rect">
            <a:avLst/>
          </a:prstGeom>
        </p:spPr>
      </p:pic>
      <p:sp>
        <p:nvSpPr>
          <p:cNvPr id="18" name="Dikdörtgen 17">
            <a:extLst>
              <a:ext uri="{FF2B5EF4-FFF2-40B4-BE49-F238E27FC236}">
                <a16:creationId xmlns:a16="http://schemas.microsoft.com/office/drawing/2014/main" id="{36FAA9F5-CEA9-4B14-D361-FD5E02E86537}"/>
              </a:ext>
            </a:extLst>
          </p:cNvPr>
          <p:cNvSpPr/>
          <p:nvPr/>
        </p:nvSpPr>
        <p:spPr>
          <a:xfrm>
            <a:off x="7899634" y="307596"/>
            <a:ext cx="3816990" cy="27613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r>
              <a:rPr lang="tr-TR" b="1" dirty="0">
                <a:solidFill>
                  <a:schemeClr val="tx1"/>
                </a:solidFill>
                <a:latin typeface="Times New Roman"/>
                <a:cs typeface="Times New Roman"/>
              </a:rPr>
              <a:t>Personel Yönetimi</a:t>
            </a:r>
            <a:endParaRPr lang="tr-TR" b="1" dirty="0">
              <a:solidFill>
                <a:srgbClr val="FFFFFF"/>
              </a:solidFill>
              <a:latin typeface="Aptos"/>
              <a:cs typeface="Times New Roman"/>
            </a:endParaRPr>
          </a:p>
          <a:p>
            <a:pPr algn="just"/>
            <a:r>
              <a:rPr lang="tr-TR" dirty="0">
                <a:solidFill>
                  <a:srgbClr val="000000"/>
                </a:solidFill>
                <a:latin typeface="Times New Roman"/>
                <a:cs typeface="Times New Roman"/>
              </a:rPr>
              <a:t> </a:t>
            </a:r>
            <a:endParaRPr lang="tr-TR" b="1" dirty="0">
              <a:solidFill>
                <a:srgbClr val="000000"/>
              </a:solidFill>
              <a:latin typeface="Times New Roman"/>
              <a:cs typeface="Times New Roman"/>
            </a:endParaRPr>
          </a:p>
          <a:p>
            <a:pPr algn="just"/>
            <a:r>
              <a:rPr lang="tr-TR" dirty="0">
                <a:solidFill>
                  <a:srgbClr val="000000"/>
                </a:solidFill>
                <a:latin typeface="Times New Roman"/>
                <a:cs typeface="Times New Roman"/>
              </a:rPr>
              <a:t>  </a:t>
            </a:r>
            <a:r>
              <a:rPr lang="tr-TR" sz="1500" dirty="0">
                <a:solidFill>
                  <a:srgbClr val="000000"/>
                </a:solidFill>
                <a:latin typeface="Times New Roman"/>
                <a:cs typeface="Times New Roman"/>
              </a:rPr>
              <a:t>Admin Kullanıcısı tarafından yönetilen bu ekranda restoranda çalışan personeller hakkında bilgiler yer almaktadır. Admin Kullanıcısı burada var olan personeller üzerinde güncelleme ve silme işlemleri yapabilmektedir. Görevi, ismi, </a:t>
            </a:r>
            <a:r>
              <a:rPr lang="tr-TR" sz="1500" dirty="0" err="1">
                <a:solidFill>
                  <a:srgbClr val="000000"/>
                </a:solidFill>
                <a:latin typeface="Times New Roman"/>
                <a:cs typeface="Times New Roman"/>
              </a:rPr>
              <a:t>soyismi</a:t>
            </a:r>
            <a:r>
              <a:rPr lang="tr-TR" sz="1500" dirty="0">
                <a:solidFill>
                  <a:srgbClr val="000000"/>
                </a:solidFill>
                <a:latin typeface="Times New Roman"/>
                <a:cs typeface="Times New Roman"/>
              </a:rPr>
              <a:t> ve maaş bilgilerini girerek yeni bir personel bilgisi de ekleyebilmektedir.</a:t>
            </a:r>
            <a:endParaRPr lang="tr-TR" sz="1500" b="1">
              <a:solidFill>
                <a:srgbClr val="000000"/>
              </a:solidFill>
              <a:latin typeface="Times New Roman"/>
              <a:cs typeface="Times New Roman"/>
            </a:endParaRPr>
          </a:p>
          <a:p>
            <a:endParaRPr lang="tr-TR" sz="1400" b="1" dirty="0">
              <a:solidFill>
                <a:srgbClr val="000000"/>
              </a:solidFill>
              <a:latin typeface="Times New Roman"/>
              <a:cs typeface="Times New Roman"/>
            </a:endParaRPr>
          </a:p>
          <a:p>
            <a:endParaRPr lang="tr-TR" b="1" dirty="0">
              <a:solidFill>
                <a:srgbClr val="000000"/>
              </a:solidFill>
              <a:latin typeface="Times New Roman"/>
              <a:cs typeface="Times New Roman"/>
            </a:endParaRPr>
          </a:p>
          <a:p>
            <a:endParaRPr lang="tr-TR" b="1" dirty="0">
              <a:solidFill>
                <a:srgbClr val="000000"/>
              </a:solidFill>
              <a:latin typeface="Times New Roman"/>
              <a:cs typeface="Times New Roman"/>
            </a:endParaRPr>
          </a:p>
          <a:p>
            <a:endParaRPr lang="tr-TR" b="1" dirty="0">
              <a:solidFill>
                <a:srgbClr val="000000"/>
              </a:solidFill>
              <a:latin typeface="Times New Roman"/>
              <a:cs typeface="Times New Roman"/>
            </a:endParaRPr>
          </a:p>
          <a:p>
            <a:endParaRPr lang="tr-TR" b="1" dirty="0">
              <a:solidFill>
                <a:srgbClr val="000000"/>
              </a:solidFill>
              <a:latin typeface="Times New Roman"/>
              <a:cs typeface="Times New Roman"/>
            </a:endParaRPr>
          </a:p>
          <a:p>
            <a:endParaRPr lang="tr-TR" b="1" dirty="0">
              <a:solidFill>
                <a:srgbClr val="000000"/>
              </a:solidFill>
              <a:latin typeface="Times New Roman"/>
              <a:cs typeface="Times New Roman"/>
            </a:endParaRPr>
          </a:p>
        </p:txBody>
      </p:sp>
      <p:sp>
        <p:nvSpPr>
          <p:cNvPr id="19" name="Dikdörtgen 18">
            <a:extLst>
              <a:ext uri="{FF2B5EF4-FFF2-40B4-BE49-F238E27FC236}">
                <a16:creationId xmlns:a16="http://schemas.microsoft.com/office/drawing/2014/main" id="{B6B0A52D-CBE7-2B67-1204-F60CA7E4AC4F}"/>
              </a:ext>
            </a:extLst>
          </p:cNvPr>
          <p:cNvSpPr/>
          <p:nvPr/>
        </p:nvSpPr>
        <p:spPr>
          <a:xfrm>
            <a:off x="7899634" y="3677173"/>
            <a:ext cx="3816990" cy="28732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endParaRPr lang="tr-TR" b="1" dirty="0">
              <a:solidFill>
                <a:schemeClr val="tx1"/>
              </a:solidFill>
              <a:latin typeface="Times New Roman"/>
              <a:cs typeface="Times New Roman"/>
            </a:endParaRPr>
          </a:p>
          <a:p>
            <a:pPr algn="ctr"/>
            <a:r>
              <a:rPr lang="tr-TR" b="1" dirty="0">
                <a:solidFill>
                  <a:schemeClr val="tx1"/>
                </a:solidFill>
                <a:latin typeface="Times New Roman"/>
                <a:cs typeface="Times New Roman"/>
              </a:rPr>
              <a:t>Görev Yönetimi</a:t>
            </a:r>
            <a:endParaRPr lang="tr-TR" b="1" dirty="0">
              <a:solidFill>
                <a:srgbClr val="FFFFFF"/>
              </a:solidFill>
              <a:latin typeface="Aptos"/>
              <a:cs typeface="Times New Roman"/>
            </a:endParaRPr>
          </a:p>
          <a:p>
            <a:pPr algn="just"/>
            <a:r>
              <a:rPr lang="tr-TR" dirty="0">
                <a:solidFill>
                  <a:srgbClr val="000000"/>
                </a:solidFill>
                <a:latin typeface="Times New Roman"/>
                <a:cs typeface="Times New Roman"/>
              </a:rPr>
              <a:t> </a:t>
            </a:r>
            <a:endParaRPr lang="tr-TR" b="1" dirty="0">
              <a:solidFill>
                <a:srgbClr val="000000"/>
              </a:solidFill>
              <a:latin typeface="Times New Roman"/>
              <a:cs typeface="Times New Roman"/>
            </a:endParaRPr>
          </a:p>
          <a:p>
            <a:pPr algn="just"/>
            <a:r>
              <a:rPr lang="tr-TR" dirty="0">
                <a:solidFill>
                  <a:srgbClr val="000000"/>
                </a:solidFill>
                <a:latin typeface="Times New Roman"/>
                <a:cs typeface="Times New Roman"/>
              </a:rPr>
              <a:t>  </a:t>
            </a:r>
            <a:r>
              <a:rPr lang="tr-TR" sz="1500" dirty="0">
                <a:solidFill>
                  <a:srgbClr val="000000"/>
                </a:solidFill>
                <a:latin typeface="Times New Roman"/>
                <a:cs typeface="Times New Roman"/>
              </a:rPr>
              <a:t>Admin Kullanıcısı tarafından yönetilen bu ekranda restoranda çalışan personellerin görevleri hakkında bilgiler yer almaktadır. Admin Kullanıcısı burada var olan personel görevlerini görebilmekte ve yeni görev bilgilerini girip silme işlemlerini yapabilmektedir.</a:t>
            </a:r>
          </a:p>
          <a:p>
            <a:endParaRPr lang="tr-TR" sz="1500" b="1" dirty="0">
              <a:solidFill>
                <a:srgbClr val="000000"/>
              </a:solidFill>
              <a:latin typeface="Times New Roman"/>
              <a:cs typeface="Times New Roman"/>
            </a:endParaRPr>
          </a:p>
          <a:p>
            <a:endParaRPr lang="tr-TR" b="1" dirty="0">
              <a:solidFill>
                <a:srgbClr val="000000"/>
              </a:solidFill>
              <a:latin typeface="Times New Roman"/>
              <a:cs typeface="Times New Roman"/>
            </a:endParaRPr>
          </a:p>
          <a:p>
            <a:endParaRPr lang="tr-TR" b="1" dirty="0">
              <a:solidFill>
                <a:srgbClr val="000000"/>
              </a:solidFill>
              <a:latin typeface="Times New Roman"/>
              <a:cs typeface="Times New Roman"/>
            </a:endParaRPr>
          </a:p>
          <a:p>
            <a:endParaRPr lang="tr-TR" b="1" dirty="0">
              <a:solidFill>
                <a:srgbClr val="000000"/>
              </a:solidFill>
              <a:latin typeface="Times New Roman"/>
              <a:cs typeface="Times New Roman"/>
            </a:endParaRPr>
          </a:p>
          <a:p>
            <a:endParaRPr lang="tr-TR" b="1" dirty="0">
              <a:solidFill>
                <a:srgbClr val="000000"/>
              </a:solidFill>
              <a:latin typeface="Times New Roman"/>
              <a:cs typeface="Times New Roman"/>
            </a:endParaRPr>
          </a:p>
          <a:p>
            <a:endParaRPr lang="tr-TR" b="1" dirty="0">
              <a:solidFill>
                <a:srgbClr val="000000"/>
              </a:solidFill>
              <a:latin typeface="Times New Roman"/>
              <a:cs typeface="Times New Roman"/>
            </a:endParaRPr>
          </a:p>
        </p:txBody>
      </p:sp>
    </p:spTree>
    <p:extLst>
      <p:ext uri="{BB962C8B-B14F-4D97-AF65-F5344CB8AC3E}">
        <p14:creationId xmlns:p14="http://schemas.microsoft.com/office/powerpoint/2010/main" val="161833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sayı, numara, ekran, görüntüleme içeren bir resim&#10;&#10;Açıklama otomatik olarak oluşturuldu">
            <a:extLst>
              <a:ext uri="{FF2B5EF4-FFF2-40B4-BE49-F238E27FC236}">
                <a16:creationId xmlns:a16="http://schemas.microsoft.com/office/drawing/2014/main" id="{7C2DEF7D-19D9-CBE4-4A16-A58B895DB4AC}"/>
              </a:ext>
            </a:extLst>
          </p:cNvPr>
          <p:cNvPicPr>
            <a:picLocks noChangeAspect="1"/>
          </p:cNvPicPr>
          <p:nvPr/>
        </p:nvPicPr>
        <p:blipFill>
          <a:blip r:embed="rId2"/>
          <a:stretch>
            <a:fillRect/>
          </a:stretch>
        </p:blipFill>
        <p:spPr>
          <a:xfrm>
            <a:off x="193842" y="184108"/>
            <a:ext cx="5982369" cy="3856203"/>
          </a:xfrm>
          <a:prstGeom prst="rect">
            <a:avLst/>
          </a:prstGeom>
        </p:spPr>
      </p:pic>
      <p:sp>
        <p:nvSpPr>
          <p:cNvPr id="4" name="Dikdörtgen 3">
            <a:extLst>
              <a:ext uri="{FF2B5EF4-FFF2-40B4-BE49-F238E27FC236}">
                <a16:creationId xmlns:a16="http://schemas.microsoft.com/office/drawing/2014/main" id="{99591D1E-D4FB-CE19-DBDE-F3328368D518}"/>
              </a:ext>
            </a:extLst>
          </p:cNvPr>
          <p:cNvSpPr/>
          <p:nvPr/>
        </p:nvSpPr>
        <p:spPr>
          <a:xfrm>
            <a:off x="6434667" y="401498"/>
            <a:ext cx="5342466" cy="23078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b="1" dirty="0">
                <a:solidFill>
                  <a:schemeClr val="tx1"/>
                </a:solidFill>
                <a:latin typeface="Times New Roman"/>
                <a:cs typeface="Times New Roman"/>
              </a:rPr>
              <a:t>Kasiyer Kontrol EKRANI</a:t>
            </a:r>
            <a:endParaRPr lang="tr-TR" dirty="0"/>
          </a:p>
          <a:p>
            <a:pPr algn="just"/>
            <a:endParaRPr lang="tr-TR" dirty="0">
              <a:latin typeface="Times New Roman"/>
              <a:cs typeface="Times New Roman"/>
            </a:endParaRPr>
          </a:p>
          <a:p>
            <a:pPr algn="just"/>
            <a:r>
              <a:rPr lang="tr-TR" baseline="0" dirty="0">
                <a:solidFill>
                  <a:schemeClr val="tx1"/>
                </a:solidFill>
                <a:latin typeface="Times New Roman"/>
                <a:cs typeface="Times New Roman"/>
              </a:rPr>
              <a:t>Bu Ekran kasiyerlerin hesaplarını kontrol etmemizi sağlar kullanıcı hesap ekleye tıkladığında </a:t>
            </a:r>
            <a:r>
              <a:rPr lang="tr-TR" dirty="0">
                <a:solidFill>
                  <a:schemeClr val="tx1"/>
                </a:solidFill>
                <a:latin typeface="Times New Roman"/>
                <a:cs typeface="Times New Roman"/>
              </a:rPr>
              <a:t>veri tabanından insert </a:t>
            </a:r>
            <a:r>
              <a:rPr lang="tr-TR" baseline="0" dirty="0" err="1">
                <a:solidFill>
                  <a:schemeClr val="tx1"/>
                </a:solidFill>
                <a:latin typeface="Times New Roman"/>
                <a:cs typeface="Times New Roman"/>
              </a:rPr>
              <a:t>trigger</a:t>
            </a:r>
            <a:r>
              <a:rPr lang="tr-TR" baseline="0" dirty="0">
                <a:solidFill>
                  <a:schemeClr val="tx1"/>
                </a:solidFill>
                <a:latin typeface="Times New Roman"/>
                <a:cs typeface="Times New Roman"/>
              </a:rPr>
              <a:t> ı aktif olur ve kasiyerin ne zaman hesap açtığının tarihini ve hesap id </a:t>
            </a:r>
            <a:r>
              <a:rPr lang="tr-TR" baseline="0" dirty="0" err="1">
                <a:solidFill>
                  <a:schemeClr val="tx1"/>
                </a:solidFill>
                <a:latin typeface="Times New Roman"/>
                <a:cs typeface="Times New Roman"/>
              </a:rPr>
              <a:t>siyle</a:t>
            </a:r>
            <a:r>
              <a:rPr lang="tr-TR" baseline="0" dirty="0">
                <a:solidFill>
                  <a:schemeClr val="tx1"/>
                </a:solidFill>
                <a:latin typeface="Times New Roman"/>
                <a:cs typeface="Times New Roman"/>
              </a:rPr>
              <a:t> birlikte log tablosuna kaydeder</a:t>
            </a:r>
            <a:endParaRPr lang="tr-TR" dirty="0">
              <a:solidFill>
                <a:schemeClr val="tx1"/>
              </a:solidFill>
              <a:latin typeface="Times New Roman"/>
              <a:cs typeface="Times New Roman"/>
            </a:endParaRPr>
          </a:p>
        </p:txBody>
      </p:sp>
    </p:spTree>
    <p:extLst>
      <p:ext uri="{BB962C8B-B14F-4D97-AF65-F5344CB8AC3E}">
        <p14:creationId xmlns:p14="http://schemas.microsoft.com/office/powerpoint/2010/main" val="390842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Resim 5" descr="metin, ekran görüntüsü, ekran, görüntüleme, yazılım içeren bir resim&#10;&#10;Açıklama otomatik olarak oluşturuldu">
            <a:extLst>
              <a:ext uri="{FF2B5EF4-FFF2-40B4-BE49-F238E27FC236}">
                <a16:creationId xmlns:a16="http://schemas.microsoft.com/office/drawing/2014/main" id="{AB3F028B-F75F-1AAC-10AD-DA33ED15BB1E}"/>
              </a:ext>
            </a:extLst>
          </p:cNvPr>
          <p:cNvPicPr>
            <a:picLocks noChangeAspect="1"/>
          </p:cNvPicPr>
          <p:nvPr/>
        </p:nvPicPr>
        <p:blipFill>
          <a:blip r:embed="rId2"/>
          <a:stretch>
            <a:fillRect/>
          </a:stretch>
        </p:blipFill>
        <p:spPr>
          <a:xfrm>
            <a:off x="134783" y="155196"/>
            <a:ext cx="7294507" cy="4114800"/>
          </a:xfrm>
          <a:prstGeom prst="rect">
            <a:avLst/>
          </a:prstGeom>
        </p:spPr>
      </p:pic>
      <p:pic>
        <p:nvPicPr>
          <p:cNvPr id="7" name="Resim 6" descr="metin, ekran görüntüsü, yazı tipi içeren bir resim&#10;&#10;Açıklama otomatik olarak oluşturuldu">
            <a:extLst>
              <a:ext uri="{FF2B5EF4-FFF2-40B4-BE49-F238E27FC236}">
                <a16:creationId xmlns:a16="http://schemas.microsoft.com/office/drawing/2014/main" id="{3935F44B-F356-C8C7-CA32-BB37F7C7B609}"/>
              </a:ext>
            </a:extLst>
          </p:cNvPr>
          <p:cNvPicPr>
            <a:picLocks noChangeAspect="1"/>
          </p:cNvPicPr>
          <p:nvPr/>
        </p:nvPicPr>
        <p:blipFill>
          <a:blip r:embed="rId3"/>
          <a:stretch>
            <a:fillRect/>
          </a:stretch>
        </p:blipFill>
        <p:spPr>
          <a:xfrm>
            <a:off x="133546" y="4408724"/>
            <a:ext cx="11591149" cy="1343608"/>
          </a:xfrm>
          <a:prstGeom prst="rect">
            <a:avLst/>
          </a:prstGeom>
        </p:spPr>
      </p:pic>
      <p:pic>
        <p:nvPicPr>
          <p:cNvPr id="8" name="Resim 7" descr="metin, ekran görüntüsü, yazı tipi, çizgi içeren bir resim&#10;&#10;Açıklama otomatik olarak oluşturuldu">
            <a:extLst>
              <a:ext uri="{FF2B5EF4-FFF2-40B4-BE49-F238E27FC236}">
                <a16:creationId xmlns:a16="http://schemas.microsoft.com/office/drawing/2014/main" id="{12EAD8A8-F5E4-42D7-9277-F9F1A7926EB0}"/>
              </a:ext>
            </a:extLst>
          </p:cNvPr>
          <p:cNvPicPr>
            <a:picLocks noChangeAspect="1"/>
          </p:cNvPicPr>
          <p:nvPr/>
        </p:nvPicPr>
        <p:blipFill>
          <a:blip r:embed="rId4"/>
          <a:stretch>
            <a:fillRect/>
          </a:stretch>
        </p:blipFill>
        <p:spPr>
          <a:xfrm>
            <a:off x="8426805" y="153233"/>
            <a:ext cx="3296438" cy="960802"/>
          </a:xfrm>
          <a:prstGeom prst="rect">
            <a:avLst/>
          </a:prstGeom>
        </p:spPr>
      </p:pic>
      <p:sp>
        <p:nvSpPr>
          <p:cNvPr id="9" name="Dikdörtgen 8">
            <a:extLst>
              <a:ext uri="{FF2B5EF4-FFF2-40B4-BE49-F238E27FC236}">
                <a16:creationId xmlns:a16="http://schemas.microsoft.com/office/drawing/2014/main" id="{8CF07114-20C0-7B5C-8992-B634FF73A73E}"/>
              </a:ext>
            </a:extLst>
          </p:cNvPr>
          <p:cNvSpPr/>
          <p:nvPr/>
        </p:nvSpPr>
        <p:spPr>
          <a:xfrm>
            <a:off x="8423945" y="1258350"/>
            <a:ext cx="3299667" cy="176168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tr-TR" sz="1600" i="1" dirty="0">
                <a:solidFill>
                  <a:srgbClr val="000000"/>
                </a:solidFill>
                <a:latin typeface="Times New Roman"/>
                <a:cs typeface="Times New Roman"/>
              </a:rPr>
              <a:t>Genel sınıfı:</a:t>
            </a:r>
            <a:r>
              <a:rPr lang="tr-TR" sz="1600" dirty="0">
                <a:solidFill>
                  <a:srgbClr val="000000"/>
                </a:solidFill>
                <a:latin typeface="Times New Roman"/>
                <a:cs typeface="Times New Roman"/>
              </a:rPr>
              <a:t> </a:t>
            </a:r>
            <a:r>
              <a:rPr lang="tr-TR" sz="1600" err="1">
                <a:solidFill>
                  <a:srgbClr val="000000"/>
                </a:solidFill>
                <a:latin typeface="Times New Roman"/>
                <a:cs typeface="Times New Roman"/>
              </a:rPr>
              <a:t>Veritabanı</a:t>
            </a:r>
            <a:r>
              <a:rPr lang="tr-TR" sz="1600" dirty="0">
                <a:solidFill>
                  <a:srgbClr val="000000"/>
                </a:solidFill>
                <a:latin typeface="Times New Roman"/>
                <a:cs typeface="Times New Roman"/>
              </a:rPr>
              <a:t> bağlantısı için kullanılan </a:t>
            </a:r>
            <a:r>
              <a:rPr lang="tr-TR" sz="1600" err="1">
                <a:solidFill>
                  <a:srgbClr val="000000"/>
                </a:solidFill>
                <a:latin typeface="Times New Roman"/>
                <a:cs typeface="Times New Roman"/>
              </a:rPr>
              <a:t>string</a:t>
            </a:r>
            <a:r>
              <a:rPr lang="tr-TR" sz="1600" dirty="0">
                <a:solidFill>
                  <a:srgbClr val="000000"/>
                </a:solidFill>
                <a:latin typeface="Times New Roman"/>
                <a:cs typeface="Times New Roman"/>
              </a:rPr>
              <a:t> ifade burada yer alır.</a:t>
            </a:r>
          </a:p>
          <a:p>
            <a:endParaRPr lang="tr-TR" sz="1600" dirty="0">
              <a:solidFill>
                <a:srgbClr val="000000"/>
              </a:solidFill>
              <a:latin typeface="Times New Roman"/>
              <a:cs typeface="Times New Roman"/>
            </a:endParaRPr>
          </a:p>
          <a:p>
            <a:r>
              <a:rPr lang="tr-TR" sz="1600" i="1" dirty="0">
                <a:solidFill>
                  <a:srgbClr val="000000"/>
                </a:solidFill>
                <a:latin typeface="Times New Roman"/>
                <a:cs typeface="Times New Roman"/>
              </a:rPr>
              <a:t>Sorgular sınıfı:</a:t>
            </a:r>
            <a:r>
              <a:rPr lang="tr-TR" sz="1600" dirty="0">
                <a:solidFill>
                  <a:srgbClr val="000000"/>
                </a:solidFill>
                <a:latin typeface="Times New Roman"/>
                <a:cs typeface="Times New Roman"/>
              </a:rPr>
              <a:t> Yapılan sorgu işlemleri bir sınıfta toplanmış olup ilgili yerlerde kullanılmıştır.</a:t>
            </a:r>
          </a:p>
        </p:txBody>
      </p:sp>
      <p:sp>
        <p:nvSpPr>
          <p:cNvPr id="10" name="Dikdörtgen 9">
            <a:extLst>
              <a:ext uri="{FF2B5EF4-FFF2-40B4-BE49-F238E27FC236}">
                <a16:creationId xmlns:a16="http://schemas.microsoft.com/office/drawing/2014/main" id="{426692C9-BF95-2A6C-C030-EE2E5F739BB0}"/>
              </a:ext>
            </a:extLst>
          </p:cNvPr>
          <p:cNvSpPr/>
          <p:nvPr/>
        </p:nvSpPr>
        <p:spPr>
          <a:xfrm>
            <a:off x="132825" y="5865304"/>
            <a:ext cx="11576804" cy="8458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tr-TR" sz="1600" dirty="0">
                <a:solidFill>
                  <a:srgbClr val="000000"/>
                </a:solidFill>
                <a:latin typeface="Times New Roman"/>
                <a:cs typeface="Times New Roman"/>
              </a:rPr>
              <a:t>Sorgular sınıfında var olan sorgu cümleciklerinden bazıları örnek olarak verilmiştir. Örneği </a:t>
            </a:r>
            <a:r>
              <a:rPr lang="tr-TR" sz="1600" i="1" dirty="0" err="1">
                <a:solidFill>
                  <a:srgbClr val="000000"/>
                </a:solidFill>
                <a:latin typeface="Times New Roman"/>
                <a:cs typeface="Times New Roman"/>
              </a:rPr>
              <a:t>personelBilgiGir</a:t>
            </a:r>
            <a:r>
              <a:rPr lang="tr-TR" sz="1600" i="1" dirty="0">
                <a:solidFill>
                  <a:srgbClr val="000000"/>
                </a:solidFill>
                <a:latin typeface="Times New Roman"/>
                <a:cs typeface="Times New Roman"/>
              </a:rPr>
              <a:t> değişkeni "INSERT INTO" sorgusunu içerir ve </a:t>
            </a:r>
            <a:r>
              <a:rPr lang="tr-TR" sz="1600" i="1" dirty="0" err="1">
                <a:solidFill>
                  <a:srgbClr val="000000"/>
                </a:solidFill>
                <a:latin typeface="Times New Roman"/>
                <a:cs typeface="Times New Roman"/>
              </a:rPr>
              <a:t>veritabanına</a:t>
            </a:r>
            <a:r>
              <a:rPr lang="tr-TR" sz="1600" i="1" dirty="0">
                <a:solidFill>
                  <a:srgbClr val="000000"/>
                </a:solidFill>
                <a:latin typeface="Times New Roman"/>
                <a:cs typeface="Times New Roman"/>
              </a:rPr>
              <a:t> ekleme işlemini gerçekleştirir. </a:t>
            </a:r>
          </a:p>
        </p:txBody>
      </p:sp>
      <p:sp>
        <p:nvSpPr>
          <p:cNvPr id="11" name="Dikdörtgen 10">
            <a:extLst>
              <a:ext uri="{FF2B5EF4-FFF2-40B4-BE49-F238E27FC236}">
                <a16:creationId xmlns:a16="http://schemas.microsoft.com/office/drawing/2014/main" id="{10A06F3F-56C4-8FB6-CD7C-D80F8F7DEA1A}"/>
              </a:ext>
            </a:extLst>
          </p:cNvPr>
          <p:cNvSpPr/>
          <p:nvPr/>
        </p:nvSpPr>
        <p:spPr>
          <a:xfrm>
            <a:off x="3491917" y="2478248"/>
            <a:ext cx="3761063" cy="16428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tr-TR" sz="1500" dirty="0" err="1">
                <a:solidFill>
                  <a:schemeClr val="tx1"/>
                </a:solidFill>
                <a:latin typeface="Times New Roman"/>
              </a:rPr>
              <a:t>TextBox'lara</a:t>
            </a:r>
            <a:r>
              <a:rPr lang="tr-TR" sz="1500" dirty="0">
                <a:solidFill>
                  <a:schemeClr val="tx1"/>
                </a:solidFill>
                <a:latin typeface="Times New Roman"/>
              </a:rPr>
              <a:t> girilen</a:t>
            </a:r>
            <a:r>
              <a:rPr lang="tr-TR" sz="1500" baseline="0" dirty="0">
                <a:solidFill>
                  <a:schemeClr val="tx1"/>
                </a:solidFill>
                <a:latin typeface="Times New Roman"/>
              </a:rPr>
              <a:t> veriler</a:t>
            </a:r>
            <a:r>
              <a:rPr lang="tr-TR" sz="1500" dirty="0">
                <a:solidFill>
                  <a:schemeClr val="tx1"/>
                </a:solidFill>
                <a:latin typeface="Times New Roman"/>
              </a:rPr>
              <a:t>,</a:t>
            </a:r>
            <a:r>
              <a:rPr lang="tr-TR" sz="1500" baseline="0" dirty="0">
                <a:solidFill>
                  <a:schemeClr val="tx1"/>
                </a:solidFill>
                <a:latin typeface="Times New Roman"/>
              </a:rPr>
              <a:t> </a:t>
            </a:r>
            <a:r>
              <a:rPr lang="tr-TR" sz="1500" baseline="0" dirty="0" err="1">
                <a:solidFill>
                  <a:schemeClr val="tx1"/>
                </a:solidFill>
                <a:latin typeface="Times New Roman"/>
              </a:rPr>
              <a:t>string</a:t>
            </a:r>
            <a:r>
              <a:rPr lang="tr-TR" sz="1500" dirty="0">
                <a:solidFill>
                  <a:schemeClr val="tx1"/>
                </a:solidFill>
                <a:latin typeface="Times New Roman"/>
              </a:rPr>
              <a:t> olarak </a:t>
            </a:r>
            <a:r>
              <a:rPr lang="tr-TR" sz="1500" baseline="0" dirty="0">
                <a:solidFill>
                  <a:schemeClr val="tx1"/>
                </a:solidFill>
                <a:latin typeface="Times New Roman"/>
              </a:rPr>
              <a:t>tanımlanan değişkenlere atanır ve daha sonra Sorgular </a:t>
            </a:r>
            <a:r>
              <a:rPr lang="tr-TR" sz="1500" baseline="0" dirty="0" err="1">
                <a:solidFill>
                  <a:schemeClr val="tx1"/>
                </a:solidFill>
                <a:latin typeface="Times New Roman"/>
              </a:rPr>
              <a:t>class'ı</a:t>
            </a:r>
            <a:r>
              <a:rPr lang="tr-TR" sz="1500" baseline="0" dirty="0">
                <a:solidFill>
                  <a:schemeClr val="tx1"/>
                </a:solidFill>
                <a:latin typeface="Times New Roman"/>
              </a:rPr>
              <a:t> içindeki değerlerle eşleşir. </a:t>
            </a:r>
            <a:r>
              <a:rPr lang="tr-TR" sz="1500" baseline="0" dirty="0" err="1">
                <a:solidFill>
                  <a:schemeClr val="tx1"/>
                </a:solidFill>
                <a:latin typeface="Times New Roman"/>
              </a:rPr>
              <a:t>ExecuteNonQuery</a:t>
            </a:r>
            <a:r>
              <a:rPr lang="tr-TR" sz="1500" baseline="0" dirty="0">
                <a:solidFill>
                  <a:schemeClr val="tx1"/>
                </a:solidFill>
                <a:latin typeface="Times New Roman"/>
              </a:rPr>
              <a:t> işlemiyle </a:t>
            </a:r>
            <a:r>
              <a:rPr lang="tr-TR" sz="1500" dirty="0">
                <a:solidFill>
                  <a:schemeClr val="tx1"/>
                </a:solidFill>
                <a:latin typeface="Times New Roman"/>
              </a:rPr>
              <a:t>sorgu</a:t>
            </a:r>
            <a:r>
              <a:rPr lang="tr-TR" sz="1500" baseline="0" dirty="0">
                <a:solidFill>
                  <a:schemeClr val="tx1"/>
                </a:solidFill>
                <a:latin typeface="Times New Roman"/>
              </a:rPr>
              <a:t> </a:t>
            </a:r>
            <a:r>
              <a:rPr lang="tr-TR" sz="1500" dirty="0">
                <a:solidFill>
                  <a:schemeClr val="tx1"/>
                </a:solidFill>
                <a:latin typeface="Times New Roman"/>
              </a:rPr>
              <a:t>çalışır</a:t>
            </a:r>
            <a:r>
              <a:rPr lang="tr-TR" sz="1500" baseline="0" dirty="0">
                <a:solidFill>
                  <a:schemeClr val="tx1"/>
                </a:solidFill>
                <a:latin typeface="Times New Roman"/>
              </a:rPr>
              <a:t> ve </a:t>
            </a:r>
            <a:r>
              <a:rPr lang="tr-TR" sz="1500" baseline="0" dirty="0" err="1">
                <a:solidFill>
                  <a:schemeClr val="tx1"/>
                </a:solidFill>
                <a:latin typeface="Times New Roman"/>
              </a:rPr>
              <a:t>veritabanına</a:t>
            </a:r>
            <a:r>
              <a:rPr lang="tr-TR" sz="1500" baseline="0" dirty="0">
                <a:solidFill>
                  <a:schemeClr val="tx1"/>
                </a:solidFill>
                <a:latin typeface="Times New Roman"/>
              </a:rPr>
              <a:t> kaydetme işlemi tamamlanır.</a:t>
            </a:r>
            <a:r>
              <a:rPr lang="tr-TR" sz="1500" dirty="0">
                <a:solidFill>
                  <a:schemeClr val="tx1"/>
                </a:solidFill>
                <a:latin typeface="Times New Roman"/>
                <a:ea typeface="Times New Roman"/>
                <a:cs typeface="Times New Roman"/>
              </a:rPr>
              <a:t>​</a:t>
            </a:r>
            <a:endParaRPr lang="tr-TR" dirty="0">
              <a:solidFill>
                <a:schemeClr val="tx1"/>
              </a:solidFill>
            </a:endParaRPr>
          </a:p>
        </p:txBody>
      </p:sp>
    </p:spTree>
    <p:extLst>
      <p:ext uri="{BB962C8B-B14F-4D97-AF65-F5344CB8AC3E}">
        <p14:creationId xmlns:p14="http://schemas.microsoft.com/office/powerpoint/2010/main" val="1223176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4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1999" cy="6857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Resim 10" descr="metin, ekran görüntüsü, yazı tipi, tasarım içeren bir resim&#10;&#10;Açıklama otomatik olarak oluşturuldu">
            <a:extLst>
              <a:ext uri="{FF2B5EF4-FFF2-40B4-BE49-F238E27FC236}">
                <a16:creationId xmlns:a16="http://schemas.microsoft.com/office/drawing/2014/main" id="{9EAE698B-C425-9D72-C090-51D35C1DABC5}"/>
              </a:ext>
            </a:extLst>
          </p:cNvPr>
          <p:cNvPicPr>
            <a:picLocks noChangeAspect="1"/>
          </p:cNvPicPr>
          <p:nvPr/>
        </p:nvPicPr>
        <p:blipFill>
          <a:blip r:embed="rId2"/>
          <a:stretch>
            <a:fillRect/>
          </a:stretch>
        </p:blipFill>
        <p:spPr>
          <a:xfrm>
            <a:off x="139054" y="204745"/>
            <a:ext cx="6209544" cy="4959008"/>
          </a:xfrm>
          <a:prstGeom prst="rect">
            <a:avLst/>
          </a:prstGeom>
        </p:spPr>
      </p:pic>
      <p:sp>
        <p:nvSpPr>
          <p:cNvPr id="12" name="Dikdörtgen 11">
            <a:extLst>
              <a:ext uri="{FF2B5EF4-FFF2-40B4-BE49-F238E27FC236}">
                <a16:creationId xmlns:a16="http://schemas.microsoft.com/office/drawing/2014/main" id="{2FD856FB-506B-F8B9-7F3F-CE4ECD9F5A43}"/>
              </a:ext>
            </a:extLst>
          </p:cNvPr>
          <p:cNvSpPr/>
          <p:nvPr/>
        </p:nvSpPr>
        <p:spPr>
          <a:xfrm>
            <a:off x="140368" y="5260473"/>
            <a:ext cx="6216315" cy="14571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Aft>
                <a:spcPts val="600"/>
              </a:spcAft>
            </a:pPr>
            <a:r>
              <a:rPr lang="en-US" b="1" dirty="0">
                <a:solidFill>
                  <a:schemeClr val="tx1"/>
                </a:solidFill>
                <a:latin typeface="Times New Roman"/>
                <a:cs typeface="Arial"/>
              </a:rPr>
              <a:t>MUTFAK EKRANI</a:t>
            </a:r>
            <a:r>
              <a:rPr lang="en-US" dirty="0">
                <a:solidFill>
                  <a:schemeClr val="tx1"/>
                </a:solidFill>
                <a:latin typeface="Times New Roman"/>
                <a:cs typeface="Arial"/>
              </a:rPr>
              <a:t> </a:t>
            </a:r>
            <a:endParaRPr lang="tr-TR" dirty="0">
              <a:solidFill>
                <a:srgbClr val="FFFFFF"/>
              </a:solidFill>
              <a:latin typeface="Aptos" panose="020B0004020202020204"/>
              <a:cs typeface="Arial"/>
            </a:endParaRPr>
          </a:p>
          <a:p>
            <a:pPr algn="just">
              <a:lnSpc>
                <a:spcPct val="90000"/>
              </a:lnSpc>
              <a:spcAft>
                <a:spcPts val="600"/>
              </a:spcAft>
            </a:pPr>
            <a:r>
              <a:rPr lang="en-US" dirty="0">
                <a:solidFill>
                  <a:schemeClr val="tx1"/>
                </a:solidFill>
                <a:latin typeface="Times New Roman"/>
                <a:cs typeface="Arial"/>
              </a:rPr>
              <a:t>Bu </a:t>
            </a:r>
            <a:r>
              <a:rPr lang="en-US" dirty="0" err="1">
                <a:solidFill>
                  <a:schemeClr val="tx1"/>
                </a:solidFill>
                <a:latin typeface="Times New Roman"/>
                <a:cs typeface="Arial"/>
              </a:rPr>
              <a:t>ekranda</a:t>
            </a:r>
            <a:r>
              <a:rPr lang="en-US" dirty="0">
                <a:solidFill>
                  <a:schemeClr val="tx1"/>
                </a:solidFill>
                <a:latin typeface="Times New Roman"/>
                <a:cs typeface="Arial"/>
              </a:rPr>
              <a:t> </a:t>
            </a:r>
            <a:r>
              <a:rPr lang="en-US" dirty="0" err="1">
                <a:solidFill>
                  <a:schemeClr val="tx1"/>
                </a:solidFill>
                <a:latin typeface="Times New Roman"/>
                <a:cs typeface="Arial"/>
              </a:rPr>
              <a:t>hazırlanan</a:t>
            </a:r>
            <a:r>
              <a:rPr lang="en-US" dirty="0">
                <a:solidFill>
                  <a:schemeClr val="tx1"/>
                </a:solidFill>
                <a:latin typeface="Times New Roman"/>
                <a:cs typeface="Arial"/>
              </a:rPr>
              <a:t> </a:t>
            </a:r>
            <a:r>
              <a:rPr lang="en-US" dirty="0" err="1">
                <a:solidFill>
                  <a:schemeClr val="tx1"/>
                </a:solidFill>
                <a:latin typeface="Times New Roman"/>
                <a:cs typeface="Arial"/>
              </a:rPr>
              <a:t>siparişler</a:t>
            </a:r>
            <a:r>
              <a:rPr lang="en-US" dirty="0">
                <a:solidFill>
                  <a:schemeClr val="tx1"/>
                </a:solidFill>
                <a:latin typeface="Times New Roman"/>
                <a:cs typeface="Arial"/>
              </a:rPr>
              <a:t> </a:t>
            </a:r>
            <a:r>
              <a:rPr lang="en-US" dirty="0" err="1">
                <a:solidFill>
                  <a:schemeClr val="tx1"/>
                </a:solidFill>
                <a:latin typeface="Times New Roman"/>
                <a:cs typeface="Arial"/>
              </a:rPr>
              <a:t>gösterilir</a:t>
            </a:r>
            <a:r>
              <a:rPr lang="en-US" dirty="0">
                <a:solidFill>
                  <a:schemeClr val="tx1"/>
                </a:solidFill>
                <a:latin typeface="Times New Roman"/>
                <a:cs typeface="Arial"/>
              </a:rPr>
              <a:t>. </a:t>
            </a:r>
            <a:r>
              <a:rPr lang="en-US" dirty="0" err="1">
                <a:solidFill>
                  <a:schemeClr val="tx1"/>
                </a:solidFill>
                <a:latin typeface="Times New Roman"/>
                <a:cs typeface="Arial"/>
              </a:rPr>
              <a:t>Aynı</a:t>
            </a:r>
            <a:r>
              <a:rPr lang="en-US" dirty="0">
                <a:solidFill>
                  <a:schemeClr val="tx1"/>
                </a:solidFill>
                <a:latin typeface="Times New Roman"/>
                <a:cs typeface="Arial"/>
              </a:rPr>
              <a:t> </a:t>
            </a:r>
            <a:r>
              <a:rPr lang="en-US" dirty="0" err="1">
                <a:solidFill>
                  <a:schemeClr val="tx1"/>
                </a:solidFill>
                <a:latin typeface="Times New Roman"/>
                <a:cs typeface="Arial"/>
              </a:rPr>
              <a:t>zamanda</a:t>
            </a:r>
            <a:r>
              <a:rPr lang="en-US" dirty="0">
                <a:solidFill>
                  <a:schemeClr val="tx1"/>
                </a:solidFill>
                <a:latin typeface="Times New Roman"/>
                <a:cs typeface="Arial"/>
              </a:rPr>
              <a:t> </a:t>
            </a:r>
            <a:r>
              <a:rPr lang="en-US" dirty="0" err="1">
                <a:solidFill>
                  <a:schemeClr val="tx1"/>
                </a:solidFill>
                <a:latin typeface="Times New Roman"/>
                <a:cs typeface="Arial"/>
              </a:rPr>
              <a:t>belirli</a:t>
            </a:r>
            <a:r>
              <a:rPr lang="en-US" dirty="0">
                <a:solidFill>
                  <a:schemeClr val="tx1"/>
                </a:solidFill>
                <a:latin typeface="Times New Roman"/>
                <a:cs typeface="Arial"/>
              </a:rPr>
              <a:t> </a:t>
            </a:r>
            <a:r>
              <a:rPr lang="en-US" dirty="0" err="1">
                <a:solidFill>
                  <a:schemeClr val="tx1"/>
                </a:solidFill>
                <a:latin typeface="Times New Roman"/>
                <a:cs typeface="Arial"/>
              </a:rPr>
              <a:t>bir</a:t>
            </a:r>
            <a:r>
              <a:rPr lang="en-US" dirty="0">
                <a:solidFill>
                  <a:schemeClr val="tx1"/>
                </a:solidFill>
                <a:latin typeface="Times New Roman"/>
                <a:cs typeface="Arial"/>
              </a:rPr>
              <a:t> </a:t>
            </a:r>
            <a:r>
              <a:rPr lang="en-US" dirty="0" err="1">
                <a:solidFill>
                  <a:schemeClr val="tx1"/>
                </a:solidFill>
                <a:latin typeface="Times New Roman"/>
                <a:cs typeface="Arial"/>
              </a:rPr>
              <a:t>tarih</a:t>
            </a:r>
            <a:r>
              <a:rPr lang="en-US" dirty="0">
                <a:solidFill>
                  <a:schemeClr val="tx1"/>
                </a:solidFill>
                <a:latin typeface="Times New Roman"/>
                <a:cs typeface="Arial"/>
              </a:rPr>
              <a:t> </a:t>
            </a:r>
            <a:r>
              <a:rPr lang="en-US" dirty="0" err="1">
                <a:solidFill>
                  <a:schemeClr val="tx1"/>
                </a:solidFill>
                <a:latin typeface="Times New Roman"/>
                <a:cs typeface="Arial"/>
              </a:rPr>
              <a:t>kısıtlamasıyla</a:t>
            </a:r>
            <a:r>
              <a:rPr lang="en-US" dirty="0">
                <a:solidFill>
                  <a:schemeClr val="tx1"/>
                </a:solidFill>
                <a:latin typeface="Times New Roman"/>
                <a:cs typeface="Arial"/>
              </a:rPr>
              <a:t> </a:t>
            </a:r>
            <a:r>
              <a:rPr lang="en-US" dirty="0" err="1">
                <a:solidFill>
                  <a:schemeClr val="tx1"/>
                </a:solidFill>
                <a:latin typeface="Times New Roman"/>
                <a:cs typeface="Arial"/>
              </a:rPr>
              <a:t>eski</a:t>
            </a:r>
            <a:r>
              <a:rPr lang="en-US" dirty="0">
                <a:solidFill>
                  <a:schemeClr val="tx1"/>
                </a:solidFill>
                <a:latin typeface="Times New Roman"/>
                <a:cs typeface="Arial"/>
              </a:rPr>
              <a:t> </a:t>
            </a:r>
            <a:r>
              <a:rPr lang="en-US" dirty="0" err="1">
                <a:solidFill>
                  <a:schemeClr val="tx1"/>
                </a:solidFill>
                <a:latin typeface="Times New Roman"/>
                <a:cs typeface="Arial"/>
              </a:rPr>
              <a:t>siparişler</a:t>
            </a:r>
            <a:r>
              <a:rPr lang="en-US" dirty="0">
                <a:solidFill>
                  <a:schemeClr val="tx1"/>
                </a:solidFill>
                <a:latin typeface="Times New Roman"/>
                <a:cs typeface="Arial"/>
              </a:rPr>
              <a:t> </a:t>
            </a:r>
            <a:r>
              <a:rPr lang="en-US" dirty="0" err="1">
                <a:solidFill>
                  <a:schemeClr val="tx1"/>
                </a:solidFill>
                <a:latin typeface="Times New Roman"/>
                <a:cs typeface="Arial"/>
              </a:rPr>
              <a:t>gösterilebilir</a:t>
            </a:r>
            <a:r>
              <a:rPr lang="en-US" dirty="0">
                <a:solidFill>
                  <a:schemeClr val="tx1"/>
                </a:solidFill>
                <a:latin typeface="Times New Roman"/>
                <a:cs typeface="Arial"/>
              </a:rPr>
              <a:t>. </a:t>
            </a:r>
            <a:r>
              <a:rPr lang="en-US" dirty="0" err="1">
                <a:solidFill>
                  <a:schemeClr val="tx1"/>
                </a:solidFill>
                <a:latin typeface="Times New Roman"/>
                <a:cs typeface="Arial"/>
              </a:rPr>
              <a:t>Istenildiği</a:t>
            </a:r>
            <a:r>
              <a:rPr lang="en-US" dirty="0">
                <a:solidFill>
                  <a:schemeClr val="tx1"/>
                </a:solidFill>
                <a:latin typeface="Times New Roman"/>
                <a:cs typeface="Arial"/>
              </a:rPr>
              <a:t> </a:t>
            </a:r>
            <a:r>
              <a:rPr lang="en-US" dirty="0" err="1">
                <a:solidFill>
                  <a:schemeClr val="tx1"/>
                </a:solidFill>
                <a:latin typeface="Times New Roman"/>
                <a:cs typeface="Arial"/>
              </a:rPr>
              <a:t>takdirde</a:t>
            </a:r>
            <a:r>
              <a:rPr lang="en-US" dirty="0">
                <a:solidFill>
                  <a:schemeClr val="tx1"/>
                </a:solidFill>
                <a:latin typeface="Times New Roman"/>
                <a:cs typeface="Arial"/>
              </a:rPr>
              <a:t> </a:t>
            </a:r>
            <a:r>
              <a:rPr lang="en-US" dirty="0" err="1">
                <a:solidFill>
                  <a:schemeClr val="tx1"/>
                </a:solidFill>
                <a:latin typeface="Times New Roman"/>
                <a:cs typeface="Arial"/>
              </a:rPr>
              <a:t>sipariş</a:t>
            </a:r>
            <a:r>
              <a:rPr lang="en-US" dirty="0">
                <a:solidFill>
                  <a:schemeClr val="tx1"/>
                </a:solidFill>
                <a:latin typeface="Times New Roman"/>
                <a:cs typeface="Arial"/>
              </a:rPr>
              <a:t> </a:t>
            </a:r>
            <a:r>
              <a:rPr lang="en-US" dirty="0" err="1">
                <a:solidFill>
                  <a:schemeClr val="tx1"/>
                </a:solidFill>
                <a:latin typeface="Times New Roman"/>
                <a:cs typeface="Arial"/>
              </a:rPr>
              <a:t>silme</a:t>
            </a:r>
            <a:r>
              <a:rPr lang="en-US" dirty="0">
                <a:solidFill>
                  <a:schemeClr val="tx1"/>
                </a:solidFill>
                <a:latin typeface="Times New Roman"/>
                <a:cs typeface="Arial"/>
              </a:rPr>
              <a:t> </a:t>
            </a:r>
            <a:r>
              <a:rPr lang="en-US" dirty="0" err="1">
                <a:solidFill>
                  <a:schemeClr val="tx1"/>
                </a:solidFill>
                <a:latin typeface="Times New Roman"/>
                <a:cs typeface="Arial"/>
              </a:rPr>
              <a:t>işlemi</a:t>
            </a:r>
            <a:r>
              <a:rPr lang="en-US" dirty="0">
                <a:solidFill>
                  <a:schemeClr val="tx1"/>
                </a:solidFill>
                <a:latin typeface="Times New Roman"/>
                <a:cs typeface="Arial"/>
              </a:rPr>
              <a:t> </a:t>
            </a:r>
            <a:r>
              <a:rPr lang="en-US" dirty="0" err="1">
                <a:solidFill>
                  <a:schemeClr val="tx1"/>
                </a:solidFill>
                <a:latin typeface="Times New Roman"/>
                <a:cs typeface="Arial"/>
              </a:rPr>
              <a:t>gerçekleşirilebilir</a:t>
            </a:r>
            <a:r>
              <a:rPr lang="en-US" dirty="0">
                <a:solidFill>
                  <a:schemeClr val="tx1"/>
                </a:solidFill>
                <a:latin typeface="Times New Roman"/>
                <a:cs typeface="Arial"/>
              </a:rPr>
              <a:t>. </a:t>
            </a:r>
            <a:r>
              <a:rPr lang="en-US" dirty="0" err="1">
                <a:solidFill>
                  <a:schemeClr val="tx1"/>
                </a:solidFill>
                <a:latin typeface="Times New Roman"/>
                <a:cs typeface="Arial"/>
              </a:rPr>
              <a:t>İşlemler</a:t>
            </a:r>
            <a:r>
              <a:rPr lang="en-US" dirty="0">
                <a:solidFill>
                  <a:schemeClr val="tx1"/>
                </a:solidFill>
                <a:latin typeface="Times New Roman"/>
                <a:cs typeface="Arial"/>
              </a:rPr>
              <a:t> </a:t>
            </a:r>
            <a:r>
              <a:rPr lang="en-US" dirty="0" err="1">
                <a:solidFill>
                  <a:schemeClr val="tx1"/>
                </a:solidFill>
                <a:latin typeface="Times New Roman"/>
                <a:cs typeface="Arial"/>
              </a:rPr>
              <a:t>bitince</a:t>
            </a:r>
            <a:r>
              <a:rPr lang="en-US" dirty="0">
                <a:solidFill>
                  <a:schemeClr val="tx1"/>
                </a:solidFill>
                <a:latin typeface="Times New Roman"/>
                <a:cs typeface="Arial"/>
              </a:rPr>
              <a:t> ana </a:t>
            </a:r>
            <a:r>
              <a:rPr lang="en-US" dirty="0" err="1">
                <a:solidFill>
                  <a:schemeClr val="tx1"/>
                </a:solidFill>
                <a:latin typeface="Times New Roman"/>
                <a:cs typeface="Arial"/>
              </a:rPr>
              <a:t>sayfaya</a:t>
            </a:r>
            <a:r>
              <a:rPr lang="en-US" dirty="0">
                <a:solidFill>
                  <a:schemeClr val="tx1"/>
                </a:solidFill>
                <a:latin typeface="Times New Roman"/>
                <a:cs typeface="Arial"/>
              </a:rPr>
              <a:t> </a:t>
            </a:r>
            <a:r>
              <a:rPr lang="en-US" dirty="0" err="1">
                <a:solidFill>
                  <a:schemeClr val="tx1"/>
                </a:solidFill>
                <a:latin typeface="Times New Roman"/>
                <a:cs typeface="Arial"/>
              </a:rPr>
              <a:t>geri</a:t>
            </a:r>
            <a:r>
              <a:rPr lang="en-US" dirty="0">
                <a:solidFill>
                  <a:schemeClr val="tx1"/>
                </a:solidFill>
                <a:latin typeface="Times New Roman"/>
                <a:cs typeface="Arial"/>
              </a:rPr>
              <a:t> </a:t>
            </a:r>
            <a:r>
              <a:rPr lang="en-US" dirty="0" err="1">
                <a:solidFill>
                  <a:schemeClr val="tx1"/>
                </a:solidFill>
                <a:latin typeface="Times New Roman"/>
                <a:cs typeface="Arial"/>
              </a:rPr>
              <a:t>dönülür</a:t>
            </a:r>
            <a:r>
              <a:rPr lang="en-US" dirty="0">
                <a:solidFill>
                  <a:schemeClr val="tx1"/>
                </a:solidFill>
                <a:latin typeface="Times New Roman"/>
                <a:cs typeface="Arial"/>
              </a:rPr>
              <a:t>.</a:t>
            </a:r>
            <a:endParaRPr lang="tr-TR"/>
          </a:p>
        </p:txBody>
      </p:sp>
      <p:pic>
        <p:nvPicPr>
          <p:cNvPr id="16" name="Resim 15" descr="metin, ekran görüntüsü, yazı tipi içeren bir resim&#10;&#10;Açıklama otomatik olarak oluşturuldu">
            <a:extLst>
              <a:ext uri="{FF2B5EF4-FFF2-40B4-BE49-F238E27FC236}">
                <a16:creationId xmlns:a16="http://schemas.microsoft.com/office/drawing/2014/main" id="{AAA82ADE-217F-F4C3-8038-375F22012503}"/>
              </a:ext>
            </a:extLst>
          </p:cNvPr>
          <p:cNvPicPr>
            <a:picLocks noChangeAspect="1"/>
          </p:cNvPicPr>
          <p:nvPr/>
        </p:nvPicPr>
        <p:blipFill>
          <a:blip r:embed="rId3"/>
          <a:stretch>
            <a:fillRect/>
          </a:stretch>
        </p:blipFill>
        <p:spPr>
          <a:xfrm>
            <a:off x="6453846" y="204752"/>
            <a:ext cx="5648156" cy="4959434"/>
          </a:xfrm>
          <a:prstGeom prst="rect">
            <a:avLst/>
          </a:prstGeom>
        </p:spPr>
      </p:pic>
      <p:sp>
        <p:nvSpPr>
          <p:cNvPr id="17" name="Dikdörtgen 16">
            <a:extLst>
              <a:ext uri="{FF2B5EF4-FFF2-40B4-BE49-F238E27FC236}">
                <a16:creationId xmlns:a16="http://schemas.microsoft.com/office/drawing/2014/main" id="{14BE1200-5ACE-6030-DE2B-273AF27479A8}"/>
              </a:ext>
            </a:extLst>
          </p:cNvPr>
          <p:cNvSpPr/>
          <p:nvPr/>
        </p:nvSpPr>
        <p:spPr>
          <a:xfrm>
            <a:off x="6450261" y="5263815"/>
            <a:ext cx="5654843" cy="13702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1" algn="just">
              <a:lnSpc>
                <a:spcPct val="90000"/>
              </a:lnSpc>
              <a:spcAft>
                <a:spcPts val="600"/>
              </a:spcAft>
            </a:pPr>
            <a:r>
              <a:rPr lang="en-US" sz="1600" dirty="0" err="1">
                <a:solidFill>
                  <a:schemeClr val="tx1"/>
                </a:solidFill>
                <a:latin typeface="Times New Roman"/>
                <a:cs typeface="Arial"/>
              </a:rPr>
              <a:t>Kullanıcı</a:t>
            </a:r>
            <a:r>
              <a:rPr lang="en-US" sz="1600" dirty="0">
                <a:solidFill>
                  <a:schemeClr val="tx1"/>
                </a:solidFill>
                <a:latin typeface="Times New Roman"/>
                <a:cs typeface="Arial"/>
              </a:rPr>
              <a:t> </a:t>
            </a:r>
            <a:r>
              <a:rPr lang="en-US" sz="1600" dirty="0" err="1">
                <a:solidFill>
                  <a:schemeClr val="tx1"/>
                </a:solidFill>
                <a:latin typeface="Times New Roman"/>
                <a:cs typeface="Arial"/>
              </a:rPr>
              <a:t>bir</a:t>
            </a:r>
            <a:r>
              <a:rPr lang="en-US" sz="1600" dirty="0">
                <a:solidFill>
                  <a:schemeClr val="tx1"/>
                </a:solidFill>
                <a:latin typeface="Times New Roman"/>
                <a:cs typeface="Arial"/>
              </a:rPr>
              <a:t> </a:t>
            </a:r>
            <a:r>
              <a:rPr lang="en-US" sz="1600" dirty="0" err="1">
                <a:solidFill>
                  <a:schemeClr val="tx1"/>
                </a:solidFill>
                <a:latin typeface="Times New Roman"/>
                <a:cs typeface="Arial"/>
              </a:rPr>
              <a:t>siparişi</a:t>
            </a:r>
            <a:r>
              <a:rPr lang="en-US" sz="1600" dirty="0">
                <a:solidFill>
                  <a:schemeClr val="tx1"/>
                </a:solidFill>
                <a:latin typeface="Times New Roman"/>
                <a:cs typeface="Arial"/>
              </a:rPr>
              <a:t> </a:t>
            </a:r>
            <a:r>
              <a:rPr lang="en-US" sz="1600" dirty="0" err="1">
                <a:solidFill>
                  <a:schemeClr val="tx1"/>
                </a:solidFill>
                <a:latin typeface="Times New Roman"/>
                <a:cs typeface="Arial"/>
              </a:rPr>
              <a:t>silmek</a:t>
            </a:r>
            <a:r>
              <a:rPr lang="en-US" sz="1600" dirty="0">
                <a:solidFill>
                  <a:schemeClr val="tx1"/>
                </a:solidFill>
                <a:latin typeface="Times New Roman"/>
                <a:cs typeface="Arial"/>
              </a:rPr>
              <a:t> </a:t>
            </a:r>
            <a:r>
              <a:rPr lang="en-US" sz="1600" dirty="0" err="1">
                <a:solidFill>
                  <a:schemeClr val="tx1"/>
                </a:solidFill>
                <a:latin typeface="Times New Roman"/>
                <a:cs typeface="Arial"/>
              </a:rPr>
              <a:t>istediğinde</a:t>
            </a:r>
            <a:r>
              <a:rPr lang="en-US" sz="1600" dirty="0">
                <a:solidFill>
                  <a:schemeClr val="tx1"/>
                </a:solidFill>
                <a:latin typeface="Times New Roman"/>
                <a:cs typeface="Arial"/>
              </a:rPr>
              <a:t>, </a:t>
            </a:r>
            <a:r>
              <a:rPr lang="en-US" sz="1600" dirty="0" err="1">
                <a:solidFill>
                  <a:schemeClr val="tx1"/>
                </a:solidFill>
                <a:latin typeface="Times New Roman"/>
                <a:cs typeface="Arial"/>
              </a:rPr>
              <a:t>ilgili</a:t>
            </a:r>
            <a:r>
              <a:rPr lang="en-US" sz="1600" dirty="0">
                <a:solidFill>
                  <a:schemeClr val="tx1"/>
                </a:solidFill>
                <a:latin typeface="Times New Roman"/>
                <a:cs typeface="Arial"/>
              </a:rPr>
              <a:t> </a:t>
            </a:r>
            <a:r>
              <a:rPr lang="en-US" sz="1600" dirty="0" err="1">
                <a:solidFill>
                  <a:schemeClr val="tx1"/>
                </a:solidFill>
                <a:latin typeface="Times New Roman"/>
                <a:cs typeface="Arial"/>
              </a:rPr>
              <a:t>paneldeki</a:t>
            </a:r>
            <a:r>
              <a:rPr lang="en-US" sz="1600" dirty="0">
                <a:solidFill>
                  <a:schemeClr val="tx1"/>
                </a:solidFill>
                <a:latin typeface="Times New Roman"/>
                <a:cs typeface="Arial"/>
              </a:rPr>
              <a:t> "Sil" </a:t>
            </a:r>
            <a:r>
              <a:rPr lang="en-US" sz="1600" dirty="0" err="1">
                <a:solidFill>
                  <a:schemeClr val="tx1"/>
                </a:solidFill>
                <a:latin typeface="Times New Roman"/>
                <a:cs typeface="Arial"/>
              </a:rPr>
              <a:t>butonuna</a:t>
            </a:r>
            <a:r>
              <a:rPr lang="en-US" sz="1600" dirty="0">
                <a:solidFill>
                  <a:schemeClr val="tx1"/>
                </a:solidFill>
                <a:latin typeface="Times New Roman"/>
                <a:cs typeface="Arial"/>
              </a:rPr>
              <a:t> </a:t>
            </a:r>
            <a:r>
              <a:rPr lang="en-US" sz="1600" dirty="0" err="1">
                <a:solidFill>
                  <a:schemeClr val="tx1"/>
                </a:solidFill>
                <a:latin typeface="Times New Roman"/>
                <a:cs typeface="Arial"/>
              </a:rPr>
              <a:t>tıklar.Karşısına</a:t>
            </a:r>
            <a:r>
              <a:rPr lang="en-US" sz="1600" dirty="0">
                <a:solidFill>
                  <a:schemeClr val="tx1"/>
                </a:solidFill>
                <a:latin typeface="Times New Roman"/>
                <a:cs typeface="Arial"/>
              </a:rPr>
              <a:t> </a:t>
            </a:r>
            <a:r>
              <a:rPr lang="en-US" sz="1600" dirty="0" err="1">
                <a:solidFill>
                  <a:schemeClr val="tx1"/>
                </a:solidFill>
                <a:latin typeface="Times New Roman"/>
                <a:cs typeface="Arial"/>
              </a:rPr>
              <a:t>bir</a:t>
            </a:r>
            <a:r>
              <a:rPr lang="en-US" sz="1600" dirty="0">
                <a:solidFill>
                  <a:schemeClr val="tx1"/>
                </a:solidFill>
                <a:latin typeface="Times New Roman"/>
                <a:cs typeface="Arial"/>
              </a:rPr>
              <a:t> </a:t>
            </a:r>
            <a:r>
              <a:rPr lang="en-US" sz="1600" dirty="0" err="1">
                <a:solidFill>
                  <a:schemeClr val="tx1"/>
                </a:solidFill>
                <a:latin typeface="Times New Roman"/>
                <a:cs typeface="Arial"/>
              </a:rPr>
              <a:t>onay</a:t>
            </a:r>
            <a:r>
              <a:rPr lang="en-US" sz="1600" dirty="0">
                <a:solidFill>
                  <a:schemeClr val="tx1"/>
                </a:solidFill>
                <a:latin typeface="Times New Roman"/>
                <a:cs typeface="Arial"/>
              </a:rPr>
              <a:t> </a:t>
            </a:r>
            <a:r>
              <a:rPr lang="en-US" sz="1600" dirty="0" err="1">
                <a:solidFill>
                  <a:schemeClr val="tx1"/>
                </a:solidFill>
                <a:latin typeface="Times New Roman"/>
                <a:cs typeface="Arial"/>
              </a:rPr>
              <a:t>iletişim</a:t>
            </a:r>
            <a:r>
              <a:rPr lang="en-US" sz="1600" dirty="0">
                <a:solidFill>
                  <a:schemeClr val="tx1"/>
                </a:solidFill>
                <a:latin typeface="Times New Roman"/>
                <a:cs typeface="Arial"/>
              </a:rPr>
              <a:t> </a:t>
            </a:r>
            <a:r>
              <a:rPr lang="en-US" sz="1600" dirty="0" err="1">
                <a:solidFill>
                  <a:schemeClr val="tx1"/>
                </a:solidFill>
                <a:latin typeface="Times New Roman"/>
                <a:cs typeface="Arial"/>
              </a:rPr>
              <a:t>kutusu</a:t>
            </a:r>
            <a:r>
              <a:rPr lang="en-US" sz="1600" dirty="0">
                <a:solidFill>
                  <a:schemeClr val="tx1"/>
                </a:solidFill>
                <a:latin typeface="Times New Roman"/>
                <a:cs typeface="Arial"/>
              </a:rPr>
              <a:t> </a:t>
            </a:r>
            <a:r>
              <a:rPr lang="en-US" sz="1600" dirty="0" err="1">
                <a:solidFill>
                  <a:schemeClr val="tx1"/>
                </a:solidFill>
                <a:latin typeface="Times New Roman"/>
                <a:cs typeface="Arial"/>
              </a:rPr>
              <a:t>çıkar</a:t>
            </a:r>
            <a:r>
              <a:rPr lang="en-US" sz="1600" dirty="0">
                <a:solidFill>
                  <a:schemeClr val="tx1"/>
                </a:solidFill>
                <a:latin typeface="Times New Roman"/>
                <a:cs typeface="Arial"/>
              </a:rPr>
              <a:t> </a:t>
            </a:r>
            <a:r>
              <a:rPr lang="en-US" sz="1600" dirty="0" err="1">
                <a:solidFill>
                  <a:schemeClr val="tx1"/>
                </a:solidFill>
                <a:latin typeface="Times New Roman"/>
                <a:cs typeface="Arial"/>
              </a:rPr>
              <a:t>ve</a:t>
            </a:r>
            <a:r>
              <a:rPr lang="en-US" sz="1600" dirty="0">
                <a:solidFill>
                  <a:schemeClr val="tx1"/>
                </a:solidFill>
                <a:latin typeface="Times New Roman"/>
                <a:cs typeface="Arial"/>
              </a:rPr>
              <a:t> </a:t>
            </a:r>
            <a:r>
              <a:rPr lang="en-US" sz="1600" dirty="0" err="1">
                <a:solidFill>
                  <a:schemeClr val="tx1"/>
                </a:solidFill>
                <a:latin typeface="Times New Roman"/>
                <a:cs typeface="Arial"/>
              </a:rPr>
              <a:t>kullanıcı</a:t>
            </a:r>
            <a:r>
              <a:rPr lang="en-US" sz="1600" dirty="0">
                <a:solidFill>
                  <a:schemeClr val="tx1"/>
                </a:solidFill>
                <a:latin typeface="Times New Roman"/>
                <a:cs typeface="Arial"/>
              </a:rPr>
              <a:t> evet  </a:t>
            </a:r>
            <a:r>
              <a:rPr lang="en-US" sz="1600" dirty="0" err="1">
                <a:solidFill>
                  <a:schemeClr val="tx1"/>
                </a:solidFill>
                <a:latin typeface="Times New Roman"/>
                <a:cs typeface="Arial"/>
              </a:rPr>
              <a:t>derse</a:t>
            </a:r>
            <a:r>
              <a:rPr lang="en-US" sz="1600" dirty="0">
                <a:solidFill>
                  <a:schemeClr val="tx1"/>
                </a:solidFill>
                <a:latin typeface="Times New Roman"/>
                <a:cs typeface="Arial"/>
              </a:rPr>
              <a:t>, </a:t>
            </a:r>
            <a:r>
              <a:rPr lang="en-US" sz="1600" dirty="0" err="1">
                <a:solidFill>
                  <a:schemeClr val="tx1"/>
                </a:solidFill>
                <a:latin typeface="Times New Roman"/>
                <a:cs typeface="Arial"/>
              </a:rPr>
              <a:t>ilgili</a:t>
            </a:r>
            <a:r>
              <a:rPr lang="en-US" sz="1600" dirty="0">
                <a:solidFill>
                  <a:schemeClr val="tx1"/>
                </a:solidFill>
                <a:latin typeface="Times New Roman"/>
                <a:cs typeface="Arial"/>
              </a:rPr>
              <a:t> </a:t>
            </a:r>
            <a:r>
              <a:rPr lang="en-US" sz="1600" dirty="0" err="1">
                <a:solidFill>
                  <a:schemeClr val="tx1"/>
                </a:solidFill>
                <a:latin typeface="Times New Roman"/>
                <a:cs typeface="Arial"/>
              </a:rPr>
              <a:t>sipariş</a:t>
            </a:r>
            <a:r>
              <a:rPr lang="en-US" sz="1600" dirty="0">
                <a:solidFill>
                  <a:schemeClr val="tx1"/>
                </a:solidFill>
                <a:latin typeface="Times New Roman"/>
                <a:cs typeface="Arial"/>
              </a:rPr>
              <a:t> </a:t>
            </a:r>
            <a:r>
              <a:rPr lang="en-US" sz="1600" dirty="0" err="1">
                <a:solidFill>
                  <a:schemeClr val="tx1"/>
                </a:solidFill>
                <a:latin typeface="Times New Roman"/>
                <a:cs typeface="Arial"/>
              </a:rPr>
              <a:t>paneli</a:t>
            </a:r>
            <a:r>
              <a:rPr lang="en-US" sz="1600" dirty="0">
                <a:solidFill>
                  <a:schemeClr val="tx1"/>
                </a:solidFill>
                <a:latin typeface="Times New Roman"/>
                <a:cs typeface="Arial"/>
              </a:rPr>
              <a:t> </a:t>
            </a:r>
            <a:r>
              <a:rPr lang="en-US" sz="1600" dirty="0" err="1">
                <a:solidFill>
                  <a:schemeClr val="tx1"/>
                </a:solidFill>
                <a:latin typeface="Times New Roman"/>
                <a:cs typeface="Arial"/>
              </a:rPr>
              <a:t>ve</a:t>
            </a:r>
            <a:r>
              <a:rPr lang="en-US" sz="1600" dirty="0">
                <a:solidFill>
                  <a:schemeClr val="tx1"/>
                </a:solidFill>
                <a:latin typeface="Times New Roman"/>
                <a:cs typeface="Arial"/>
              </a:rPr>
              <a:t> </a:t>
            </a:r>
            <a:r>
              <a:rPr lang="en-US" sz="1600" dirty="0" err="1">
                <a:solidFill>
                  <a:schemeClr val="tx1"/>
                </a:solidFill>
                <a:latin typeface="Times New Roman"/>
                <a:cs typeface="Arial"/>
              </a:rPr>
              <a:t>veritabanındaki</a:t>
            </a:r>
            <a:r>
              <a:rPr lang="en-US" sz="1600" dirty="0">
                <a:solidFill>
                  <a:schemeClr val="tx1"/>
                </a:solidFill>
                <a:latin typeface="Times New Roman"/>
                <a:cs typeface="Arial"/>
              </a:rPr>
              <a:t> </a:t>
            </a:r>
            <a:r>
              <a:rPr lang="en-US" sz="1600" dirty="0" err="1">
                <a:solidFill>
                  <a:schemeClr val="tx1"/>
                </a:solidFill>
                <a:latin typeface="Times New Roman"/>
                <a:cs typeface="Arial"/>
              </a:rPr>
              <a:t>ilgili</a:t>
            </a:r>
            <a:r>
              <a:rPr lang="en-US" sz="1600" dirty="0">
                <a:solidFill>
                  <a:schemeClr val="tx1"/>
                </a:solidFill>
                <a:latin typeface="Times New Roman"/>
                <a:cs typeface="Arial"/>
              </a:rPr>
              <a:t> </a:t>
            </a:r>
            <a:r>
              <a:rPr lang="en-US" sz="1600" dirty="0" err="1">
                <a:solidFill>
                  <a:schemeClr val="tx1"/>
                </a:solidFill>
                <a:latin typeface="Times New Roman"/>
                <a:cs typeface="Arial"/>
              </a:rPr>
              <a:t>veriler</a:t>
            </a:r>
            <a:r>
              <a:rPr lang="en-US" sz="1600" dirty="0">
                <a:solidFill>
                  <a:schemeClr val="tx1"/>
                </a:solidFill>
                <a:latin typeface="Times New Roman"/>
                <a:cs typeface="Arial"/>
              </a:rPr>
              <a:t> </a:t>
            </a:r>
            <a:r>
              <a:rPr lang="en-US" sz="1600" dirty="0" err="1">
                <a:solidFill>
                  <a:schemeClr val="tx1"/>
                </a:solidFill>
                <a:latin typeface="Times New Roman"/>
                <a:cs typeface="Arial"/>
              </a:rPr>
              <a:t>silinir</a:t>
            </a:r>
            <a:r>
              <a:rPr lang="en-US" sz="1600" dirty="0">
                <a:solidFill>
                  <a:schemeClr val="tx1"/>
                </a:solidFill>
                <a:latin typeface="Times New Roman"/>
                <a:cs typeface="Arial"/>
              </a:rPr>
              <a:t>.  Silme </a:t>
            </a:r>
            <a:r>
              <a:rPr lang="en-US" sz="1600" dirty="0" err="1">
                <a:solidFill>
                  <a:schemeClr val="tx1"/>
                </a:solidFill>
                <a:latin typeface="Times New Roman"/>
                <a:cs typeface="Arial"/>
              </a:rPr>
              <a:t>işlemi</a:t>
            </a:r>
            <a:r>
              <a:rPr lang="en-US" sz="1600" dirty="0">
                <a:solidFill>
                  <a:schemeClr val="tx1"/>
                </a:solidFill>
                <a:latin typeface="Times New Roman"/>
                <a:cs typeface="Arial"/>
              </a:rPr>
              <a:t> </a:t>
            </a:r>
            <a:r>
              <a:rPr lang="en-US" sz="1600" dirty="0" err="1">
                <a:solidFill>
                  <a:schemeClr val="tx1"/>
                </a:solidFill>
                <a:latin typeface="Times New Roman"/>
                <a:cs typeface="Arial"/>
              </a:rPr>
              <a:t>başarılıysa</a:t>
            </a:r>
            <a:r>
              <a:rPr lang="en-US" sz="1600" dirty="0">
                <a:solidFill>
                  <a:schemeClr val="tx1"/>
                </a:solidFill>
                <a:latin typeface="Times New Roman"/>
                <a:cs typeface="Arial"/>
              </a:rPr>
              <a:t> </a:t>
            </a:r>
            <a:r>
              <a:rPr lang="en-US" sz="1600" dirty="0" err="1">
                <a:solidFill>
                  <a:schemeClr val="tx1"/>
                </a:solidFill>
                <a:latin typeface="Times New Roman"/>
                <a:cs typeface="Arial"/>
              </a:rPr>
              <a:t>bilgilendirme</a:t>
            </a:r>
            <a:r>
              <a:rPr lang="en-US" sz="1600" dirty="0">
                <a:solidFill>
                  <a:schemeClr val="tx1"/>
                </a:solidFill>
                <a:latin typeface="Times New Roman"/>
                <a:cs typeface="Arial"/>
              </a:rPr>
              <a:t> </a:t>
            </a:r>
            <a:r>
              <a:rPr lang="en-US" sz="1600" dirty="0" err="1">
                <a:solidFill>
                  <a:schemeClr val="tx1"/>
                </a:solidFill>
                <a:latin typeface="Times New Roman"/>
                <a:cs typeface="Arial"/>
              </a:rPr>
              <a:t>iletişim</a:t>
            </a:r>
            <a:r>
              <a:rPr lang="en-US" sz="1600" dirty="0">
                <a:solidFill>
                  <a:schemeClr val="tx1"/>
                </a:solidFill>
                <a:latin typeface="Times New Roman"/>
                <a:cs typeface="Arial"/>
              </a:rPr>
              <a:t> </a:t>
            </a:r>
            <a:r>
              <a:rPr lang="en-US" sz="1600" dirty="0" err="1">
                <a:solidFill>
                  <a:schemeClr val="tx1"/>
                </a:solidFill>
                <a:latin typeface="Times New Roman"/>
                <a:cs typeface="Arial"/>
              </a:rPr>
              <a:t>kutusu</a:t>
            </a:r>
            <a:r>
              <a:rPr lang="en-US" sz="1600" dirty="0">
                <a:solidFill>
                  <a:schemeClr val="tx1"/>
                </a:solidFill>
                <a:latin typeface="Times New Roman"/>
                <a:cs typeface="Arial"/>
              </a:rPr>
              <a:t> </a:t>
            </a:r>
            <a:r>
              <a:rPr lang="en-US" sz="1600" dirty="0" err="1">
                <a:solidFill>
                  <a:schemeClr val="tx1"/>
                </a:solidFill>
                <a:latin typeface="Times New Roman"/>
                <a:cs typeface="Arial"/>
              </a:rPr>
              <a:t>gösterilir</a:t>
            </a:r>
            <a:r>
              <a:rPr lang="en-US" sz="1600" dirty="0">
                <a:solidFill>
                  <a:schemeClr val="tx1"/>
                </a:solidFill>
                <a:latin typeface="Times New Roman"/>
                <a:cs typeface="Arial"/>
              </a:rPr>
              <a:t>.</a:t>
            </a:r>
            <a:endParaRPr lang="tr-TR" sz="1600" dirty="0">
              <a:solidFill>
                <a:schemeClr val="tx1"/>
              </a:solidFill>
              <a:latin typeface="Times New Roman"/>
              <a:cs typeface="Times New Roman"/>
            </a:endParaRPr>
          </a:p>
        </p:txBody>
      </p:sp>
    </p:spTree>
    <p:extLst>
      <p:ext uri="{BB962C8B-B14F-4D97-AF65-F5344CB8AC3E}">
        <p14:creationId xmlns:p14="http://schemas.microsoft.com/office/powerpoint/2010/main" val="2421761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3">
            <a:extLst>
              <a:ext uri="{FF2B5EF4-FFF2-40B4-BE49-F238E27FC236}">
                <a16:creationId xmlns:a16="http://schemas.microsoft.com/office/drawing/2014/main" id="{5A2E6EB2-8F95-9F6A-EC4C-1DFB81DA8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5">
            <a:extLst>
              <a:ext uri="{FF2B5EF4-FFF2-40B4-BE49-F238E27FC236}">
                <a16:creationId xmlns:a16="http://schemas.microsoft.com/office/drawing/2014/main" id="{9B6983E5-9F71-AB2C-B02F-A0D952A2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7">
            <a:extLst>
              <a:ext uri="{FF2B5EF4-FFF2-40B4-BE49-F238E27FC236}">
                <a16:creationId xmlns:a16="http://schemas.microsoft.com/office/drawing/2014/main" id="{412C1C41-5498-259B-A6F0-B4AB94043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FC75157-621F-9D04-B094-C423C271D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yazılım, tasarım içeren bir resim&#10;&#10;Açıklama otomatik olarak oluşturuldu">
            <a:extLst>
              <a:ext uri="{FF2B5EF4-FFF2-40B4-BE49-F238E27FC236}">
                <a16:creationId xmlns:a16="http://schemas.microsoft.com/office/drawing/2014/main" id="{F70DC781-DF0F-3470-7AB0-43833D2746C8}"/>
              </a:ext>
            </a:extLst>
          </p:cNvPr>
          <p:cNvPicPr>
            <a:picLocks noChangeAspect="1"/>
          </p:cNvPicPr>
          <p:nvPr/>
        </p:nvPicPr>
        <p:blipFill>
          <a:blip r:embed="rId2"/>
          <a:stretch>
            <a:fillRect/>
          </a:stretch>
        </p:blipFill>
        <p:spPr>
          <a:xfrm>
            <a:off x="77841" y="86784"/>
            <a:ext cx="5914272" cy="4756484"/>
          </a:xfrm>
          <a:prstGeom prst="rect">
            <a:avLst/>
          </a:prstGeom>
        </p:spPr>
      </p:pic>
      <p:sp>
        <p:nvSpPr>
          <p:cNvPr id="4" name="Dikdörtgen 3">
            <a:extLst>
              <a:ext uri="{FF2B5EF4-FFF2-40B4-BE49-F238E27FC236}">
                <a16:creationId xmlns:a16="http://schemas.microsoft.com/office/drawing/2014/main" id="{FB2E4D75-AE1F-C893-0FA3-C4949E63ACAC}"/>
              </a:ext>
            </a:extLst>
          </p:cNvPr>
          <p:cNvSpPr/>
          <p:nvPr/>
        </p:nvSpPr>
        <p:spPr>
          <a:xfrm>
            <a:off x="76868" y="4966370"/>
            <a:ext cx="5908842" cy="18916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600" b="1" dirty="0">
                <a:solidFill>
                  <a:schemeClr val="tx1"/>
                </a:solidFill>
                <a:latin typeface="Times New Roman"/>
                <a:cs typeface="Times New Roman"/>
              </a:rPr>
              <a:t>MASALAR EKRANI</a:t>
            </a:r>
            <a:r>
              <a:rPr lang="tr-TR" sz="1600" dirty="0">
                <a:solidFill>
                  <a:schemeClr val="tx1"/>
                </a:solidFill>
                <a:latin typeface="Times New Roman"/>
                <a:cs typeface="Times New Roman"/>
              </a:rPr>
              <a:t>  </a:t>
            </a:r>
            <a:endParaRPr lang="tr-TR" sz="1600" dirty="0">
              <a:solidFill>
                <a:srgbClr val="FFFFFF"/>
              </a:solidFill>
              <a:latin typeface="Times New Roman"/>
              <a:cs typeface="Times New Roman"/>
            </a:endParaRPr>
          </a:p>
          <a:p>
            <a:pPr algn="just"/>
            <a:r>
              <a:rPr lang="tr-TR" sz="1600" kern="1200" dirty="0">
                <a:solidFill>
                  <a:schemeClr val="tx1"/>
                </a:solidFill>
                <a:latin typeface="Times New Roman"/>
                <a:cs typeface="Times New Roman"/>
              </a:rPr>
              <a:t>Ekrana dinamik olarak oluşturulan masalar gelir, her masanın kapasitesi gözükür, masaya tıklandığında masa doluysa(kırmızı) boş hale (yeşil) gelir. Eğer masa boşken tıklanırsa masanın durumu dolu olur ve sipariş tablosu açılır sipariş tablosunda o masanın numarası bulunur ve ona göre işlem yapılır. Ve masa ekleme silme gibi işlemler buradan halledilir</a:t>
            </a:r>
            <a:endParaRPr lang="tr-TR" sz="1600">
              <a:latin typeface="Times New Roman"/>
              <a:cs typeface="Times New Roman"/>
            </a:endParaRPr>
          </a:p>
        </p:txBody>
      </p:sp>
      <p:pic>
        <p:nvPicPr>
          <p:cNvPr id="6" name="Resim 5" descr="metin, ekran görüntüsü, yazılım içeren bir resim&#10;&#10;Açıklama otomatik olarak oluşturuldu">
            <a:extLst>
              <a:ext uri="{FF2B5EF4-FFF2-40B4-BE49-F238E27FC236}">
                <a16:creationId xmlns:a16="http://schemas.microsoft.com/office/drawing/2014/main" id="{D5C14023-68F7-5201-CCD6-AE8D2A1D2AF4}"/>
              </a:ext>
            </a:extLst>
          </p:cNvPr>
          <p:cNvPicPr>
            <a:picLocks noChangeAspect="1"/>
          </p:cNvPicPr>
          <p:nvPr/>
        </p:nvPicPr>
        <p:blipFill>
          <a:blip r:embed="rId3"/>
          <a:stretch>
            <a:fillRect/>
          </a:stretch>
        </p:blipFill>
        <p:spPr>
          <a:xfrm>
            <a:off x="6172308" y="88232"/>
            <a:ext cx="5782962" cy="4114800"/>
          </a:xfrm>
          <a:prstGeom prst="rect">
            <a:avLst/>
          </a:prstGeom>
        </p:spPr>
      </p:pic>
    </p:spTree>
    <p:extLst>
      <p:ext uri="{BB962C8B-B14F-4D97-AF65-F5344CB8AC3E}">
        <p14:creationId xmlns:p14="http://schemas.microsoft.com/office/powerpoint/2010/main" val="1504804302"/>
      </p:ext>
    </p:extLst>
  </p:cSld>
  <p:clrMapOvr>
    <a:masterClrMapping/>
  </p:clrMapOvr>
</p:sld>
</file>

<file path=ppt/theme/theme1.xml><?xml version="1.0" encoding="utf-8"?>
<a:theme xmlns:a="http://schemas.openxmlformats.org/drawingml/2006/main" name="Ofis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is">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944</Words>
  <Application>Microsoft Office PowerPoint</Application>
  <PresentationFormat>Geniş ekran</PresentationFormat>
  <Paragraphs>104</Paragraphs>
  <Slides>14</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14</vt:i4>
      </vt:variant>
    </vt:vector>
  </HeadingPairs>
  <TitlesOfParts>
    <vt:vector size="19" baseType="lpstr">
      <vt:lpstr>Aptos</vt:lpstr>
      <vt:lpstr>Aptos Display</vt:lpstr>
      <vt:lpstr>Arial</vt:lpstr>
      <vt:lpstr>Times New Roman</vt:lpstr>
      <vt:lpstr>Ofis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Hakan Fırat</cp:lastModifiedBy>
  <cp:revision>53</cp:revision>
  <dcterms:created xsi:type="dcterms:W3CDTF">2024-05-15T15:38:29Z</dcterms:created>
  <dcterms:modified xsi:type="dcterms:W3CDTF">2024-05-15T23:22:39Z</dcterms:modified>
</cp:coreProperties>
</file>